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</p:sldIdLst>
  <p:sldSz cy="5143500" cx="9144000"/>
  <p:notesSz cx="6858000" cy="9144000"/>
  <p:embeddedFontLst>
    <p:embeddedFont>
      <p:font typeface="Montserrat"/>
      <p:regular r:id="rId74"/>
      <p:bold r:id="rId75"/>
      <p:italic r:id="rId76"/>
      <p:boldItalic r:id="rId77"/>
    </p:embeddedFont>
    <p:embeddedFont>
      <p:font typeface="Karla"/>
      <p:regular r:id="rId78"/>
      <p:bold r:id="rId79"/>
      <p:italic r:id="rId80"/>
      <p:boldItalic r:id="rId8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82" roundtripDataSignature="AMtx7miwLAEZ1pio4dO2r8rxKN9shsh1p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19169D9-C047-4C32-A091-EB0F2B846E70}">
  <a:tblStyle styleId="{F19169D9-C047-4C32-A091-EB0F2B846E70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80" Type="http://schemas.openxmlformats.org/officeDocument/2006/relationships/font" Target="fonts/Karla-italic.fntdata"/><Relationship Id="rId82" Type="http://customschemas.google.com/relationships/presentationmetadata" Target="metadata"/><Relationship Id="rId81" Type="http://schemas.openxmlformats.org/officeDocument/2006/relationships/font" Target="fonts/Karla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73" Type="http://schemas.openxmlformats.org/officeDocument/2006/relationships/slide" Target="slides/slide67.xml"/><Relationship Id="rId72" Type="http://schemas.openxmlformats.org/officeDocument/2006/relationships/slide" Target="slides/slide66.xml"/><Relationship Id="rId31" Type="http://schemas.openxmlformats.org/officeDocument/2006/relationships/slide" Target="slides/slide25.xml"/><Relationship Id="rId75" Type="http://schemas.openxmlformats.org/officeDocument/2006/relationships/font" Target="fonts/Montserrat-bold.fntdata"/><Relationship Id="rId30" Type="http://schemas.openxmlformats.org/officeDocument/2006/relationships/slide" Target="slides/slide24.xml"/><Relationship Id="rId74" Type="http://schemas.openxmlformats.org/officeDocument/2006/relationships/font" Target="fonts/Montserrat-regular.fntdata"/><Relationship Id="rId33" Type="http://schemas.openxmlformats.org/officeDocument/2006/relationships/slide" Target="slides/slide27.xml"/><Relationship Id="rId77" Type="http://schemas.openxmlformats.org/officeDocument/2006/relationships/font" Target="fonts/Montserrat-boldItalic.fntdata"/><Relationship Id="rId32" Type="http://schemas.openxmlformats.org/officeDocument/2006/relationships/slide" Target="slides/slide26.xml"/><Relationship Id="rId76" Type="http://schemas.openxmlformats.org/officeDocument/2006/relationships/font" Target="fonts/Montserrat-italic.fntdata"/><Relationship Id="rId35" Type="http://schemas.openxmlformats.org/officeDocument/2006/relationships/slide" Target="slides/slide29.xml"/><Relationship Id="rId79" Type="http://schemas.openxmlformats.org/officeDocument/2006/relationships/font" Target="fonts/Karla-bold.fntdata"/><Relationship Id="rId34" Type="http://schemas.openxmlformats.org/officeDocument/2006/relationships/slide" Target="slides/slide28.xml"/><Relationship Id="rId78" Type="http://schemas.openxmlformats.org/officeDocument/2006/relationships/font" Target="fonts/Karla-regular.fntdata"/><Relationship Id="rId71" Type="http://schemas.openxmlformats.org/officeDocument/2006/relationships/slide" Target="slides/slide65.xml"/><Relationship Id="rId70" Type="http://schemas.openxmlformats.org/officeDocument/2006/relationships/slide" Target="slides/slide64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schemas.openxmlformats.org/officeDocument/2006/relationships/slide" Target="slides/slide56.xml"/><Relationship Id="rId61" Type="http://schemas.openxmlformats.org/officeDocument/2006/relationships/slide" Target="slides/slide55.xml"/><Relationship Id="rId20" Type="http://schemas.openxmlformats.org/officeDocument/2006/relationships/slide" Target="slides/slide14.xml"/><Relationship Id="rId64" Type="http://schemas.openxmlformats.org/officeDocument/2006/relationships/slide" Target="slides/slide58.xml"/><Relationship Id="rId63" Type="http://schemas.openxmlformats.org/officeDocument/2006/relationships/slide" Target="slides/slide57.xml"/><Relationship Id="rId22" Type="http://schemas.openxmlformats.org/officeDocument/2006/relationships/slide" Target="slides/slide16.xml"/><Relationship Id="rId66" Type="http://schemas.openxmlformats.org/officeDocument/2006/relationships/slide" Target="slides/slide60.xml"/><Relationship Id="rId21" Type="http://schemas.openxmlformats.org/officeDocument/2006/relationships/slide" Target="slides/slide15.xml"/><Relationship Id="rId65" Type="http://schemas.openxmlformats.org/officeDocument/2006/relationships/slide" Target="slides/slide59.xml"/><Relationship Id="rId24" Type="http://schemas.openxmlformats.org/officeDocument/2006/relationships/slide" Target="slides/slide18.xml"/><Relationship Id="rId68" Type="http://schemas.openxmlformats.org/officeDocument/2006/relationships/slide" Target="slides/slide62.xml"/><Relationship Id="rId23" Type="http://schemas.openxmlformats.org/officeDocument/2006/relationships/slide" Target="slides/slide17.xml"/><Relationship Id="rId67" Type="http://schemas.openxmlformats.org/officeDocument/2006/relationships/slide" Target="slides/slide61.xml"/><Relationship Id="rId60" Type="http://schemas.openxmlformats.org/officeDocument/2006/relationships/slide" Target="slides/slide54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69" Type="http://schemas.openxmlformats.org/officeDocument/2006/relationships/slide" Target="slides/slide63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slide" Target="slides/slide49.xml"/><Relationship Id="rId10" Type="http://schemas.openxmlformats.org/officeDocument/2006/relationships/slide" Target="slides/slide4.xml"/><Relationship Id="rId54" Type="http://schemas.openxmlformats.org/officeDocument/2006/relationships/slide" Target="slides/slide48.xml"/><Relationship Id="rId13" Type="http://schemas.openxmlformats.org/officeDocument/2006/relationships/slide" Target="slides/slide7.xml"/><Relationship Id="rId57" Type="http://schemas.openxmlformats.org/officeDocument/2006/relationships/slide" Target="slides/slide51.xml"/><Relationship Id="rId12" Type="http://schemas.openxmlformats.org/officeDocument/2006/relationships/slide" Target="slides/slide6.xml"/><Relationship Id="rId56" Type="http://schemas.openxmlformats.org/officeDocument/2006/relationships/slide" Target="slides/slide50.xml"/><Relationship Id="rId15" Type="http://schemas.openxmlformats.org/officeDocument/2006/relationships/slide" Target="slides/slide9.xml"/><Relationship Id="rId59" Type="http://schemas.openxmlformats.org/officeDocument/2006/relationships/slide" Target="slides/slide53.xml"/><Relationship Id="rId14" Type="http://schemas.openxmlformats.org/officeDocument/2006/relationships/slide" Target="slides/slide8.xml"/><Relationship Id="rId58" Type="http://schemas.openxmlformats.org/officeDocument/2006/relationships/slide" Target="slides/slide5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1" name="Google Shape;9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5" name="Google Shape;16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0" name="Google Shape;170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0" name="Google Shape;180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78590206b8_9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78590206b8_9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6" name="Google Shape;19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4" name="Google Shape;204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2" name="Google Shape;212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9" name="Google Shape;219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6" name="Google Shape;226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1" name="Google Shape;231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4" name="Google Shape;104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1" name="Google Shape;241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8" name="Google Shape;248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2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0" name="Google Shape;260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6" name="Google Shape;266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1" name="Google Shape;271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9" name="Google Shape;279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7" name="Google Shape;287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9" name="Google Shape;319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5" name="Google Shape;365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1" name="Google Shape;11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2" name="Google Shape;372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3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7" name="Google Shape;377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3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5" name="Google Shape;385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3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3" name="Google Shape;393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3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7" name="Google Shape;407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3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4" name="Google Shape;424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3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1" name="Google Shape;431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3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7" name="Google Shape;437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3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2" name="Google Shape;442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3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2" name="Google Shape;452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7" name="Google Shape;11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3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9" name="Google Shape;459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4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6" name="Google Shape;466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4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1" name="Google Shape;471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4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9" name="Google Shape;479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4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7" name="Google Shape;487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4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2" name="Google Shape;502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9" name="Google Shape;529;p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4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4" name="Google Shape;534;p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4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1" name="Google Shape;541;p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4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9" name="Google Shape;549;p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5" name="Google Shape;12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4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2" name="Google Shape;562;p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5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1" name="Google Shape;571;p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5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5" name="Google Shape;585;p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5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4" name="Google Shape;594;p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5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1" name="Google Shape;601;p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5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7" name="Google Shape;607;p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5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2" name="Google Shape;612;p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5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0" name="Google Shape;620;p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5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8" name="Google Shape;628;p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5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7" name="Google Shape;637;p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3" name="Google Shape;13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2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5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4" name="Google Shape;644;p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7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6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9" name="Google Shape;649;p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6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6" name="Google Shape;656;p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6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3" name="Google Shape;663;p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3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6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5" name="Google Shape;685;p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0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2" name="Google Shape;692;p64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4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6" name="Google Shape;696;p65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8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0" name="Google Shape;700;p66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0" name="Google Shape;14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0" name="Google Shape;15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8" name="Google Shape;15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1">
  <p:cSld name="TITLE_2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8"/>
          <p:cNvSpPr/>
          <p:nvPr/>
        </p:nvSpPr>
        <p:spPr>
          <a:xfrm>
            <a:off x="218925" y="-9675"/>
            <a:ext cx="5276875" cy="5167075"/>
          </a:xfrm>
          <a:custGeom>
            <a:rect b="b" l="l" r="r" t="t"/>
            <a:pathLst>
              <a:path extrusionOk="0" h="206683" w="211075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000000">
              <a:alpha val="7058"/>
            </a:srgbClr>
          </a:solidFill>
          <a:ln>
            <a:noFill/>
          </a:ln>
        </p:spPr>
      </p:sp>
      <p:sp>
        <p:nvSpPr>
          <p:cNvPr id="11" name="Google Shape;11;p68"/>
          <p:cNvSpPr/>
          <p:nvPr/>
        </p:nvSpPr>
        <p:spPr>
          <a:xfrm>
            <a:off x="-9675" y="-9675"/>
            <a:ext cx="5276875" cy="5167075"/>
          </a:xfrm>
          <a:custGeom>
            <a:rect b="b" l="l" r="r" t="t"/>
            <a:pathLst>
              <a:path extrusionOk="0" h="206683" w="211075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2" name="Google Shape;12;p68"/>
          <p:cNvSpPr txBox="1"/>
          <p:nvPr>
            <p:ph type="ctrTitle"/>
          </p:nvPr>
        </p:nvSpPr>
        <p:spPr>
          <a:xfrm>
            <a:off x="648300" y="3175950"/>
            <a:ext cx="3530700" cy="1182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1" name="Google Shape;51;p7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2" name="Google Shape;52;p7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55" name="Google Shape;55;p7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7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7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59" name="Google Shape;59;p7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0" name="Google Shape;60;p7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1" name="Google Shape;61;p7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8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64" name="Google Shape;64;p8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8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7" name="Google Shape;67;p8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8" name="Google Shape;68;p8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8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_1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83"/>
          <p:cNvSpPr/>
          <p:nvPr/>
        </p:nvSpPr>
        <p:spPr>
          <a:xfrm>
            <a:off x="218925" y="-9675"/>
            <a:ext cx="5276875" cy="5167075"/>
          </a:xfrm>
          <a:custGeom>
            <a:rect b="b" l="l" r="r" t="t"/>
            <a:pathLst>
              <a:path extrusionOk="0" h="206683" w="211075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000000">
              <a:alpha val="7058"/>
            </a:srgbClr>
          </a:solidFill>
          <a:ln>
            <a:noFill/>
          </a:ln>
        </p:spPr>
      </p:sp>
      <p:sp>
        <p:nvSpPr>
          <p:cNvPr id="73" name="Google Shape;73;p83"/>
          <p:cNvSpPr/>
          <p:nvPr/>
        </p:nvSpPr>
        <p:spPr>
          <a:xfrm>
            <a:off x="-9675" y="-9675"/>
            <a:ext cx="5276875" cy="5167075"/>
          </a:xfrm>
          <a:custGeom>
            <a:rect b="b" l="l" r="r" t="t"/>
            <a:pathLst>
              <a:path extrusionOk="0" h="206683" w="211075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74" name="Google Shape;74;p83"/>
          <p:cNvSpPr txBox="1"/>
          <p:nvPr>
            <p:ph type="ctrTitle"/>
          </p:nvPr>
        </p:nvSpPr>
        <p:spPr>
          <a:xfrm>
            <a:off x="648300" y="1354750"/>
            <a:ext cx="3522300" cy="298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75" name="Google Shape;75;p83"/>
          <p:cNvSpPr txBox="1"/>
          <p:nvPr>
            <p:ph idx="1" type="subTitle"/>
          </p:nvPr>
        </p:nvSpPr>
        <p:spPr>
          <a:xfrm>
            <a:off x="6724950" y="3265700"/>
            <a:ext cx="1906200" cy="1031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 + image">
  <p:cSld name="TITLE_1_2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84"/>
          <p:cNvSpPr/>
          <p:nvPr/>
        </p:nvSpPr>
        <p:spPr>
          <a:xfrm>
            <a:off x="218925" y="-9675"/>
            <a:ext cx="5276875" cy="5167075"/>
          </a:xfrm>
          <a:custGeom>
            <a:rect b="b" l="l" r="r" t="t"/>
            <a:pathLst>
              <a:path extrusionOk="0" h="206683" w="211075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000000">
              <a:alpha val="7058"/>
            </a:srgbClr>
          </a:solidFill>
          <a:ln>
            <a:noFill/>
          </a:ln>
        </p:spPr>
      </p:sp>
      <p:sp>
        <p:nvSpPr>
          <p:cNvPr id="78" name="Google Shape;78;p84"/>
          <p:cNvSpPr/>
          <p:nvPr/>
        </p:nvSpPr>
        <p:spPr>
          <a:xfrm>
            <a:off x="-9675" y="-9675"/>
            <a:ext cx="5276875" cy="5167075"/>
          </a:xfrm>
          <a:custGeom>
            <a:rect b="b" l="l" r="r" t="t"/>
            <a:pathLst>
              <a:path extrusionOk="0" h="206683" w="211075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79" name="Google Shape;79;p84"/>
          <p:cNvSpPr txBox="1"/>
          <p:nvPr>
            <p:ph type="title"/>
          </p:nvPr>
        </p:nvSpPr>
        <p:spPr>
          <a:xfrm>
            <a:off x="838309" y="1807900"/>
            <a:ext cx="3148200" cy="4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0" name="Google Shape;80;p84"/>
          <p:cNvSpPr txBox="1"/>
          <p:nvPr>
            <p:ph idx="1" type="body"/>
          </p:nvPr>
        </p:nvSpPr>
        <p:spPr>
          <a:xfrm>
            <a:off x="838250" y="2419350"/>
            <a:ext cx="3148200" cy="22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1" name="Google Shape;81;p84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pty">
  <p:cSld name="BLANK_1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85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1">
  <p:cSld name="TITLE_1_3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86"/>
          <p:cNvSpPr/>
          <p:nvPr/>
        </p:nvSpPr>
        <p:spPr>
          <a:xfrm>
            <a:off x="218925" y="-9675"/>
            <a:ext cx="5276875" cy="5167075"/>
          </a:xfrm>
          <a:custGeom>
            <a:rect b="b" l="l" r="r" t="t"/>
            <a:pathLst>
              <a:path extrusionOk="0" h="206683" w="211075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000000">
              <a:alpha val="7058"/>
            </a:srgbClr>
          </a:solidFill>
          <a:ln>
            <a:noFill/>
          </a:ln>
        </p:spPr>
      </p:sp>
      <p:sp>
        <p:nvSpPr>
          <p:cNvPr id="86" name="Google Shape;86;p86"/>
          <p:cNvSpPr/>
          <p:nvPr/>
        </p:nvSpPr>
        <p:spPr>
          <a:xfrm>
            <a:off x="-9675" y="-9675"/>
            <a:ext cx="5276875" cy="5167075"/>
          </a:xfrm>
          <a:custGeom>
            <a:rect b="b" l="l" r="r" t="t"/>
            <a:pathLst>
              <a:path extrusionOk="0" h="206683" w="211075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87" name="Google Shape;87;p86"/>
          <p:cNvSpPr txBox="1"/>
          <p:nvPr>
            <p:ph type="ctrTitle"/>
          </p:nvPr>
        </p:nvSpPr>
        <p:spPr>
          <a:xfrm>
            <a:off x="648300" y="1354750"/>
            <a:ext cx="3522300" cy="298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88" name="Google Shape;88;p86"/>
          <p:cNvSpPr txBox="1"/>
          <p:nvPr>
            <p:ph idx="1" type="subTitle"/>
          </p:nvPr>
        </p:nvSpPr>
        <p:spPr>
          <a:xfrm>
            <a:off x="6724950" y="3265700"/>
            <a:ext cx="1906200" cy="1031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69"/>
          <p:cNvSpPr/>
          <p:nvPr/>
        </p:nvSpPr>
        <p:spPr>
          <a:xfrm>
            <a:off x="228600" y="-10437"/>
            <a:ext cx="8229315" cy="5164387"/>
          </a:xfrm>
          <a:custGeom>
            <a:rect b="b" l="l" r="r" t="t"/>
            <a:pathLst>
              <a:path extrusionOk="0" h="206122" w="32845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058"/>
            </a:srgbClr>
          </a:solidFill>
          <a:ln>
            <a:noFill/>
          </a:ln>
        </p:spPr>
      </p:sp>
      <p:sp>
        <p:nvSpPr>
          <p:cNvPr id="15" name="Google Shape;15;p69"/>
          <p:cNvSpPr/>
          <p:nvPr/>
        </p:nvSpPr>
        <p:spPr>
          <a:xfrm>
            <a:off x="0" y="-10437"/>
            <a:ext cx="8229315" cy="5164387"/>
          </a:xfrm>
          <a:custGeom>
            <a:rect b="b" l="l" r="r" t="t"/>
            <a:pathLst>
              <a:path extrusionOk="0" h="206122" w="32845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6" name="Google Shape;16;p69"/>
          <p:cNvSpPr txBox="1"/>
          <p:nvPr>
            <p:ph type="title"/>
          </p:nvPr>
        </p:nvSpPr>
        <p:spPr>
          <a:xfrm>
            <a:off x="841000" y="969700"/>
            <a:ext cx="4801500" cy="40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" name="Google Shape;17;p69"/>
          <p:cNvSpPr txBox="1"/>
          <p:nvPr>
            <p:ph idx="1" type="body"/>
          </p:nvPr>
        </p:nvSpPr>
        <p:spPr>
          <a:xfrm>
            <a:off x="841000" y="1600975"/>
            <a:ext cx="2094900" cy="24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18" name="Google Shape;18;p69"/>
          <p:cNvSpPr txBox="1"/>
          <p:nvPr>
            <p:ph idx="2" type="body"/>
          </p:nvPr>
        </p:nvSpPr>
        <p:spPr>
          <a:xfrm>
            <a:off x="3043281" y="1600975"/>
            <a:ext cx="2094900" cy="24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19" name="Google Shape;19;p69"/>
          <p:cNvSpPr txBox="1"/>
          <p:nvPr>
            <p:ph idx="3" type="body"/>
          </p:nvPr>
        </p:nvSpPr>
        <p:spPr>
          <a:xfrm>
            <a:off x="5245562" y="1600975"/>
            <a:ext cx="2094900" cy="24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20" name="Google Shape;20;p69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big image">
  <p:cSld name="TITLE_1_2_1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70"/>
          <p:cNvSpPr/>
          <p:nvPr/>
        </p:nvSpPr>
        <p:spPr>
          <a:xfrm>
            <a:off x="209250" y="-9675"/>
            <a:ext cx="3076750" cy="5167075"/>
          </a:xfrm>
          <a:custGeom>
            <a:rect b="b" l="l" r="r" t="t"/>
            <a:pathLst>
              <a:path extrusionOk="0" h="206683" w="123070">
                <a:moveTo>
                  <a:pt x="0" y="0"/>
                </a:moveTo>
                <a:lnTo>
                  <a:pt x="0" y="206683"/>
                </a:lnTo>
                <a:lnTo>
                  <a:pt x="123070" y="206545"/>
                </a:lnTo>
                <a:lnTo>
                  <a:pt x="67807" y="301"/>
                </a:lnTo>
                <a:close/>
              </a:path>
            </a:pathLst>
          </a:custGeom>
          <a:solidFill>
            <a:srgbClr val="000000">
              <a:alpha val="7058"/>
            </a:srgbClr>
          </a:solidFill>
          <a:ln>
            <a:noFill/>
          </a:ln>
        </p:spPr>
      </p:sp>
      <p:sp>
        <p:nvSpPr>
          <p:cNvPr id="23" name="Google Shape;23;p70"/>
          <p:cNvSpPr/>
          <p:nvPr/>
        </p:nvSpPr>
        <p:spPr>
          <a:xfrm>
            <a:off x="-19350" y="-9675"/>
            <a:ext cx="3076750" cy="5167075"/>
          </a:xfrm>
          <a:custGeom>
            <a:rect b="b" l="l" r="r" t="t"/>
            <a:pathLst>
              <a:path extrusionOk="0" h="206683" w="123070">
                <a:moveTo>
                  <a:pt x="0" y="0"/>
                </a:moveTo>
                <a:lnTo>
                  <a:pt x="0" y="206683"/>
                </a:lnTo>
                <a:lnTo>
                  <a:pt x="123070" y="206545"/>
                </a:lnTo>
                <a:lnTo>
                  <a:pt x="67807" y="30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4" name="Google Shape;24;p70"/>
          <p:cNvSpPr txBox="1"/>
          <p:nvPr>
            <p:ph type="title"/>
          </p:nvPr>
        </p:nvSpPr>
        <p:spPr>
          <a:xfrm>
            <a:off x="609704" y="4116875"/>
            <a:ext cx="1609800" cy="48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" name="Google Shape;25;p70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>
  <p:cSld name="TITLE_1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1"/>
          <p:cNvSpPr/>
          <p:nvPr/>
        </p:nvSpPr>
        <p:spPr>
          <a:xfrm>
            <a:off x="218925" y="-9675"/>
            <a:ext cx="5276875" cy="5167075"/>
          </a:xfrm>
          <a:custGeom>
            <a:rect b="b" l="l" r="r" t="t"/>
            <a:pathLst>
              <a:path extrusionOk="0" h="206683" w="211075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000000">
              <a:alpha val="7058"/>
            </a:srgbClr>
          </a:solidFill>
          <a:ln>
            <a:noFill/>
          </a:ln>
        </p:spPr>
      </p:sp>
      <p:sp>
        <p:nvSpPr>
          <p:cNvPr id="28" name="Google Shape;28;p71"/>
          <p:cNvSpPr/>
          <p:nvPr/>
        </p:nvSpPr>
        <p:spPr>
          <a:xfrm>
            <a:off x="-9675" y="-9675"/>
            <a:ext cx="5276875" cy="5167075"/>
          </a:xfrm>
          <a:custGeom>
            <a:rect b="b" l="l" r="r" t="t"/>
            <a:pathLst>
              <a:path extrusionOk="0" h="206683" w="211075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9" name="Google Shape;29;p71"/>
          <p:cNvSpPr txBox="1"/>
          <p:nvPr>
            <p:ph type="ctrTitle"/>
          </p:nvPr>
        </p:nvSpPr>
        <p:spPr>
          <a:xfrm>
            <a:off x="648300" y="3175950"/>
            <a:ext cx="3530700" cy="1182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2" name="Google Shape;32;p7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3" name="Google Shape;33;p7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36" name="Google Shape;36;p7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7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9" name="Google Shape;39;p7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7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3" name="Google Shape;43;p7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4" name="Google Shape;44;p7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5" name="Google Shape;45;p7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8" name="Google Shape;48;p7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theme" Target="../theme/theme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6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6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1.xml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2.xml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3.xml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4.xml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5.xml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6.xml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7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BCD4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"/>
          <p:cNvSpPr txBox="1"/>
          <p:nvPr>
            <p:ph type="ctrTitle"/>
          </p:nvPr>
        </p:nvSpPr>
        <p:spPr>
          <a:xfrm>
            <a:off x="528825" y="3295425"/>
            <a:ext cx="4311900" cy="1182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STM10142 </a:t>
            </a:r>
            <a:r>
              <a:rPr b="1" lang="en" sz="3500">
                <a:solidFill>
                  <a:srgbClr val="00BCD4"/>
                </a:solidFill>
                <a:latin typeface="Montserrat"/>
                <a:ea typeface="Montserrat"/>
                <a:cs typeface="Montserrat"/>
                <a:sym typeface="Montserrat"/>
              </a:rPr>
              <a:t>Discrete Mathematics</a:t>
            </a:r>
            <a:r>
              <a:rPr b="1" lang="en">
                <a:solidFill>
                  <a:srgbClr val="00BCD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lang="en" sz="3100">
                <a:latin typeface="Montserrat"/>
                <a:ea typeface="Montserrat"/>
                <a:cs typeface="Montserrat"/>
                <a:sym typeface="Montserrat"/>
              </a:rPr>
              <a:t>Topic 1 - Numbering System</a:t>
            </a:r>
            <a:endParaRPr b="1" sz="310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94" name="Google Shape;94;p1"/>
          <p:cNvGrpSpPr/>
          <p:nvPr/>
        </p:nvGrpSpPr>
        <p:grpSpPr>
          <a:xfrm>
            <a:off x="660020" y="1386354"/>
            <a:ext cx="502625" cy="446586"/>
            <a:chOff x="5292575" y="3681900"/>
            <a:chExt cx="420150" cy="373275"/>
          </a:xfrm>
        </p:grpSpPr>
        <p:sp>
          <p:nvSpPr>
            <p:cNvPr id="95" name="Google Shape;95;p1"/>
            <p:cNvSpPr/>
            <p:nvPr/>
          </p:nvSpPr>
          <p:spPr>
            <a:xfrm>
              <a:off x="5292575" y="3706875"/>
              <a:ext cx="420150" cy="266700"/>
            </a:xfrm>
            <a:custGeom>
              <a:rect b="b" l="l" r="r" t="t"/>
              <a:pathLst>
                <a:path extrusionOk="0" fill="none" h="10668" w="16806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B7B7B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1"/>
            <p:cNvSpPr/>
            <p:nvPr/>
          </p:nvSpPr>
          <p:spPr>
            <a:xfrm>
              <a:off x="5490475" y="3681900"/>
              <a:ext cx="24375" cy="25000"/>
            </a:xfrm>
            <a:custGeom>
              <a:rect b="b" l="l" r="r" t="t"/>
              <a:pathLst>
                <a:path extrusionOk="0" fill="none" h="1000" w="975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cap="rnd" cmpd="sng" w="12175">
              <a:solidFill>
                <a:srgbClr val="B7B7B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1"/>
            <p:cNvSpPr/>
            <p:nvPr/>
          </p:nvSpPr>
          <p:spPr>
            <a:xfrm>
              <a:off x="5358350" y="3973550"/>
              <a:ext cx="60900" cy="81625"/>
            </a:xfrm>
            <a:custGeom>
              <a:rect b="b" l="l" r="r" t="t"/>
              <a:pathLst>
                <a:path extrusionOk="0" fill="none" h="3265" w="2436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cap="rnd" cmpd="sng" w="12175">
              <a:solidFill>
                <a:srgbClr val="B7B7B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1"/>
            <p:cNvSpPr/>
            <p:nvPr/>
          </p:nvSpPr>
          <p:spPr>
            <a:xfrm>
              <a:off x="5586050" y="3973550"/>
              <a:ext cx="60925" cy="81625"/>
            </a:xfrm>
            <a:custGeom>
              <a:rect b="b" l="l" r="r" t="t"/>
              <a:pathLst>
                <a:path extrusionOk="0" fill="none" h="3265" w="2437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cap="rnd" cmpd="sng" w="12175">
              <a:solidFill>
                <a:srgbClr val="B7B7B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1"/>
            <p:cNvSpPr/>
            <p:nvPr/>
          </p:nvSpPr>
          <p:spPr>
            <a:xfrm>
              <a:off x="5316925" y="3731225"/>
              <a:ext cx="371450" cy="218000"/>
            </a:xfrm>
            <a:custGeom>
              <a:rect b="b" l="l" r="r" t="t"/>
              <a:pathLst>
                <a:path extrusionOk="0" fill="none" h="8720" w="14858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B7B7B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1"/>
            <p:cNvSpPr/>
            <p:nvPr/>
          </p:nvSpPr>
          <p:spPr>
            <a:xfrm>
              <a:off x="5380250" y="3784800"/>
              <a:ext cx="230200" cy="115725"/>
            </a:xfrm>
            <a:custGeom>
              <a:rect b="b" l="l" r="r" t="t"/>
              <a:pathLst>
                <a:path extrusionOk="0" fill="none" h="4629" w="9208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cap="rnd" cmpd="sng" w="12175">
              <a:solidFill>
                <a:srgbClr val="B7B7B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1"/>
            <p:cNvSpPr/>
            <p:nvPr/>
          </p:nvSpPr>
          <p:spPr>
            <a:xfrm>
              <a:off x="5547700" y="3779925"/>
              <a:ext cx="68825" cy="68825"/>
            </a:xfrm>
            <a:custGeom>
              <a:rect b="b" l="l" r="r" t="t"/>
              <a:pathLst>
                <a:path extrusionOk="0" fill="none" h="2753" w="2753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cap="rnd" cmpd="sng" w="12175">
              <a:solidFill>
                <a:srgbClr val="B7B7B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0000"/>
        </a:solid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0"/>
          <p:cNvSpPr txBox="1"/>
          <p:nvPr>
            <p:ph type="ctrTitle"/>
          </p:nvPr>
        </p:nvSpPr>
        <p:spPr>
          <a:xfrm>
            <a:off x="648300" y="3175950"/>
            <a:ext cx="3740100" cy="1182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b="1" lang="en" sz="7200">
                <a:solidFill>
                  <a:srgbClr val="FFC107"/>
                </a:solidFill>
                <a:latin typeface="Montserrat"/>
                <a:ea typeface="Montserrat"/>
                <a:cs typeface="Montserrat"/>
                <a:sym typeface="Montserrat"/>
              </a:rPr>
              <a:t>1.1</a:t>
            </a:r>
            <a:endParaRPr b="1" sz="7200">
              <a:solidFill>
                <a:srgbClr val="FFC10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b="1" lang="en" sz="2600">
                <a:solidFill>
                  <a:srgbClr val="666666"/>
                </a:solidFill>
                <a:latin typeface="Montserrat"/>
                <a:ea typeface="Montserrat"/>
                <a:cs typeface="Montserrat"/>
                <a:sym typeface="Montserrat"/>
              </a:rPr>
              <a:t>Decimal number system</a:t>
            </a:r>
            <a:endParaRPr b="1" sz="2600">
              <a:solidFill>
                <a:srgbClr val="66666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0000"/>
        </a:solid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1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3" name="Google Shape;173;p11"/>
          <p:cNvSpPr txBox="1"/>
          <p:nvPr>
            <p:ph type="title"/>
          </p:nvPr>
        </p:nvSpPr>
        <p:spPr>
          <a:xfrm>
            <a:off x="317400" y="593625"/>
            <a:ext cx="681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DECIMAL </a:t>
            </a:r>
            <a:r>
              <a:rPr b="1" lang="en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NUMBER SYSTEM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4" name="Google Shape;174;p11"/>
          <p:cNvSpPr txBox="1"/>
          <p:nvPr>
            <p:ph idx="1" type="body"/>
          </p:nvPr>
        </p:nvSpPr>
        <p:spPr>
          <a:xfrm>
            <a:off x="510700" y="1166325"/>
            <a:ext cx="6916800" cy="21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Karla"/>
              <a:buChar char="●"/>
            </a:pPr>
            <a:r>
              <a:rPr lang="en" sz="1800">
                <a:latin typeface="Karla"/>
                <a:ea typeface="Karla"/>
                <a:cs typeface="Karla"/>
                <a:sym typeface="Karla"/>
              </a:rPr>
              <a:t>Having 10 digit from 0 to 9</a:t>
            </a:r>
            <a:endParaRPr sz="1800">
              <a:latin typeface="Karla"/>
              <a:ea typeface="Karla"/>
              <a:cs typeface="Karla"/>
              <a:sym typeface="Karl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Karla"/>
              <a:buChar char="●"/>
            </a:pPr>
            <a:r>
              <a:rPr lang="en" sz="1800">
                <a:latin typeface="Karla"/>
                <a:ea typeface="Karla"/>
                <a:cs typeface="Karla"/>
                <a:sym typeface="Karla"/>
              </a:rPr>
              <a:t>A </a:t>
            </a:r>
            <a:r>
              <a:rPr b="1" lang="en" sz="1800">
                <a:latin typeface="Karla"/>
                <a:ea typeface="Karla"/>
                <a:cs typeface="Karla"/>
                <a:sym typeface="Karla"/>
              </a:rPr>
              <a:t>positional value system</a:t>
            </a:r>
            <a:r>
              <a:rPr lang="en" sz="1800">
                <a:latin typeface="Karla"/>
                <a:ea typeface="Karla"/>
                <a:cs typeface="Karla"/>
                <a:sym typeface="Karla"/>
              </a:rPr>
              <a:t> - the value of digits will depend on its position</a:t>
            </a:r>
            <a:endParaRPr sz="1800">
              <a:latin typeface="Karla"/>
              <a:ea typeface="Karla"/>
              <a:cs typeface="Karla"/>
              <a:sym typeface="Karl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Karla"/>
              <a:buChar char="●"/>
            </a:pPr>
            <a:r>
              <a:rPr lang="en" sz="1800">
                <a:latin typeface="Karla"/>
                <a:ea typeface="Karla"/>
                <a:cs typeface="Karla"/>
                <a:sym typeface="Karla"/>
              </a:rPr>
              <a:t>Example :</a:t>
            </a:r>
            <a:endParaRPr sz="1800">
              <a:latin typeface="Karla"/>
              <a:ea typeface="Karla"/>
              <a:cs typeface="Karla"/>
              <a:sym typeface="Karla"/>
            </a:endParaRPr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Karla"/>
              <a:buChar char="○"/>
            </a:pPr>
            <a:r>
              <a:rPr lang="en" sz="1800">
                <a:latin typeface="Karla"/>
                <a:ea typeface="Karla"/>
                <a:cs typeface="Karla"/>
                <a:sym typeface="Karla"/>
              </a:rPr>
              <a:t>In </a:t>
            </a:r>
            <a:r>
              <a:rPr lang="en" sz="1800">
                <a:solidFill>
                  <a:srgbClr val="FF0000"/>
                </a:solidFill>
                <a:latin typeface="Karla"/>
                <a:ea typeface="Karla"/>
                <a:cs typeface="Karla"/>
                <a:sym typeface="Karla"/>
              </a:rPr>
              <a:t>7</a:t>
            </a:r>
            <a:r>
              <a:rPr lang="en" sz="1800">
                <a:latin typeface="Karla"/>
                <a:ea typeface="Karla"/>
                <a:cs typeface="Karla"/>
                <a:sym typeface="Karla"/>
              </a:rPr>
              <a:t>31, value of </a:t>
            </a:r>
            <a:r>
              <a:rPr lang="en" sz="1800">
                <a:solidFill>
                  <a:srgbClr val="434343"/>
                </a:solidFill>
                <a:latin typeface="Karla"/>
                <a:ea typeface="Karla"/>
                <a:cs typeface="Karla"/>
                <a:sym typeface="Karla"/>
              </a:rPr>
              <a:t>7</a:t>
            </a:r>
            <a:r>
              <a:rPr lang="en" sz="1800">
                <a:latin typeface="Karla"/>
                <a:ea typeface="Karla"/>
                <a:cs typeface="Karla"/>
                <a:sym typeface="Karla"/>
              </a:rPr>
              <a:t> is </a:t>
            </a:r>
            <a:r>
              <a:rPr lang="en" sz="1800" u="sng">
                <a:latin typeface="Karla"/>
                <a:ea typeface="Karla"/>
                <a:cs typeface="Karla"/>
                <a:sym typeface="Karla"/>
              </a:rPr>
              <a:t>7 hundred</a:t>
            </a:r>
            <a:r>
              <a:rPr lang="en" sz="1800">
                <a:latin typeface="Karla"/>
                <a:ea typeface="Karla"/>
                <a:cs typeface="Karla"/>
                <a:sym typeface="Karla"/>
              </a:rPr>
              <a:t> or </a:t>
            </a:r>
            <a:r>
              <a:rPr lang="en" sz="1800" u="sng">
                <a:latin typeface="Karla"/>
                <a:ea typeface="Karla"/>
                <a:cs typeface="Karla"/>
                <a:sym typeface="Karla"/>
              </a:rPr>
              <a:t>700</a:t>
            </a:r>
            <a:r>
              <a:rPr lang="en" sz="1800">
                <a:latin typeface="Karla"/>
                <a:ea typeface="Karla"/>
                <a:cs typeface="Karla"/>
                <a:sym typeface="Karla"/>
              </a:rPr>
              <a:t> or </a:t>
            </a:r>
            <a:r>
              <a:rPr lang="en" sz="1800" u="sng">
                <a:latin typeface="Karla"/>
                <a:ea typeface="Karla"/>
                <a:cs typeface="Karla"/>
                <a:sym typeface="Karla"/>
              </a:rPr>
              <a:t>7 x 100</a:t>
            </a:r>
            <a:r>
              <a:rPr lang="en" sz="1800">
                <a:latin typeface="Karla"/>
                <a:ea typeface="Karla"/>
                <a:cs typeface="Karla"/>
                <a:sym typeface="Karla"/>
              </a:rPr>
              <a:t> or </a:t>
            </a:r>
            <a:r>
              <a:rPr lang="en" sz="1800" u="sng">
                <a:latin typeface="Karla"/>
                <a:ea typeface="Karla"/>
                <a:cs typeface="Karla"/>
                <a:sym typeface="Karla"/>
              </a:rPr>
              <a:t>7 x 10²</a:t>
            </a:r>
            <a:endParaRPr sz="1800" u="sng">
              <a:latin typeface="Karla"/>
              <a:ea typeface="Karla"/>
              <a:cs typeface="Karla"/>
              <a:sym typeface="Karla"/>
            </a:endParaRPr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Karla"/>
              <a:buChar char="○"/>
            </a:pPr>
            <a:r>
              <a:rPr lang="en" sz="1800">
                <a:latin typeface="Karla"/>
                <a:ea typeface="Karla"/>
                <a:cs typeface="Karla"/>
                <a:sym typeface="Karla"/>
              </a:rPr>
              <a:t>In 2</a:t>
            </a:r>
            <a:r>
              <a:rPr lang="en" sz="1800">
                <a:solidFill>
                  <a:srgbClr val="FF0000"/>
                </a:solidFill>
                <a:latin typeface="Karla"/>
                <a:ea typeface="Karla"/>
                <a:cs typeface="Karla"/>
                <a:sym typeface="Karla"/>
              </a:rPr>
              <a:t>7</a:t>
            </a:r>
            <a:r>
              <a:rPr lang="en" sz="1800">
                <a:latin typeface="Karla"/>
                <a:ea typeface="Karla"/>
                <a:cs typeface="Karla"/>
                <a:sym typeface="Karla"/>
              </a:rPr>
              <a:t>3, value of </a:t>
            </a:r>
            <a:r>
              <a:rPr lang="en" sz="1800">
                <a:solidFill>
                  <a:srgbClr val="434343"/>
                </a:solidFill>
                <a:latin typeface="Karla"/>
                <a:ea typeface="Karla"/>
                <a:cs typeface="Karla"/>
                <a:sym typeface="Karla"/>
              </a:rPr>
              <a:t>7</a:t>
            </a:r>
            <a:r>
              <a:rPr lang="en" sz="1800">
                <a:latin typeface="Karla"/>
                <a:ea typeface="Karla"/>
                <a:cs typeface="Karla"/>
                <a:sym typeface="Karla"/>
              </a:rPr>
              <a:t> is </a:t>
            </a:r>
            <a:r>
              <a:rPr lang="en" sz="1800" u="sng">
                <a:latin typeface="Karla"/>
                <a:ea typeface="Karla"/>
                <a:cs typeface="Karla"/>
                <a:sym typeface="Karla"/>
              </a:rPr>
              <a:t>7 tens</a:t>
            </a:r>
            <a:r>
              <a:rPr lang="en" sz="1800">
                <a:latin typeface="Karla"/>
                <a:ea typeface="Karla"/>
                <a:cs typeface="Karla"/>
                <a:sym typeface="Karla"/>
              </a:rPr>
              <a:t> or </a:t>
            </a:r>
            <a:r>
              <a:rPr lang="en" sz="1800" u="sng">
                <a:latin typeface="Karla"/>
                <a:ea typeface="Karla"/>
                <a:cs typeface="Karla"/>
                <a:sym typeface="Karla"/>
              </a:rPr>
              <a:t>70</a:t>
            </a:r>
            <a:r>
              <a:rPr lang="en" sz="1800">
                <a:latin typeface="Karla"/>
                <a:ea typeface="Karla"/>
                <a:cs typeface="Karla"/>
                <a:sym typeface="Karla"/>
              </a:rPr>
              <a:t> or </a:t>
            </a:r>
            <a:r>
              <a:rPr lang="en" sz="1800" u="sng">
                <a:latin typeface="Karla"/>
                <a:ea typeface="Karla"/>
                <a:cs typeface="Karla"/>
                <a:sym typeface="Karla"/>
              </a:rPr>
              <a:t>7 x 10</a:t>
            </a:r>
            <a:r>
              <a:rPr lang="en" sz="1800">
                <a:latin typeface="Karla"/>
                <a:ea typeface="Karla"/>
                <a:cs typeface="Karla"/>
                <a:sym typeface="Karla"/>
              </a:rPr>
              <a:t> or </a:t>
            </a:r>
            <a:r>
              <a:rPr lang="en" sz="1800" u="sng">
                <a:latin typeface="Karla"/>
                <a:ea typeface="Karla"/>
                <a:cs typeface="Karla"/>
                <a:sym typeface="Karla"/>
              </a:rPr>
              <a:t>7 x 10</a:t>
            </a:r>
            <a:r>
              <a:rPr baseline="30000" lang="en" sz="1800">
                <a:latin typeface="Karla"/>
                <a:ea typeface="Karla"/>
                <a:cs typeface="Karla"/>
                <a:sym typeface="Karla"/>
              </a:rPr>
              <a:t>1</a:t>
            </a:r>
            <a:endParaRPr baseline="30000" sz="1800">
              <a:latin typeface="Karla"/>
              <a:ea typeface="Karla"/>
              <a:cs typeface="Karla"/>
              <a:sym typeface="Karl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Karla"/>
              <a:buChar char="●"/>
            </a:pPr>
            <a:r>
              <a:rPr lang="en" sz="1800">
                <a:latin typeface="Karla"/>
                <a:ea typeface="Karla"/>
                <a:cs typeface="Karla"/>
                <a:sym typeface="Karla"/>
              </a:rPr>
              <a:t>Digit value = digit x positional value</a:t>
            </a:r>
            <a:endParaRPr sz="1800">
              <a:latin typeface="Karla"/>
              <a:ea typeface="Karla"/>
              <a:cs typeface="Karla"/>
              <a:sym typeface="Karl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Karla"/>
              <a:buChar char="●"/>
            </a:pPr>
            <a:r>
              <a:rPr lang="en" sz="1800">
                <a:latin typeface="Karla"/>
                <a:ea typeface="Karla"/>
                <a:cs typeface="Karla"/>
                <a:sym typeface="Karla"/>
              </a:rPr>
              <a:t>The weightage of position can be represented as follows</a:t>
            </a:r>
            <a:endParaRPr sz="1800">
              <a:latin typeface="Karla"/>
              <a:ea typeface="Karla"/>
              <a:cs typeface="Karla"/>
              <a:sym typeface="Karla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1800"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</a:pPr>
            <a:r>
              <a:t/>
            </a:r>
            <a:endParaRPr sz="1800"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75" name="Google Shape;175;p11"/>
          <p:cNvSpPr txBox="1"/>
          <p:nvPr>
            <p:ph idx="1" type="body"/>
          </p:nvPr>
        </p:nvSpPr>
        <p:spPr>
          <a:xfrm>
            <a:off x="6994525" y="4795450"/>
            <a:ext cx="1724700" cy="3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600"/>
              <a:buNone/>
            </a:pPr>
            <a:r>
              <a:rPr lang="en" sz="1000"/>
              <a:t>Source : tutorialspoint</a:t>
            </a:r>
            <a:endParaRPr sz="1000"/>
          </a:p>
        </p:txBody>
      </p:sp>
      <p:graphicFrame>
        <p:nvGraphicFramePr>
          <p:cNvPr id="176" name="Google Shape;176;p11"/>
          <p:cNvGraphicFramePr/>
          <p:nvPr/>
        </p:nvGraphicFramePr>
        <p:xfrm>
          <a:off x="961288" y="3839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{F19169D9-C047-4C32-A091-EB0F2B846E70}</a:tableStyleId>
              </a:tblPr>
              <a:tblGrid>
                <a:gridCol w="1267575"/>
                <a:gridCol w="1267575"/>
                <a:gridCol w="1267575"/>
                <a:gridCol w="1267575"/>
                <a:gridCol w="1267575"/>
              </a:tblGrid>
              <a:tr h="341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10</a:t>
                      </a:r>
                      <a:r>
                        <a:rPr baseline="30000" lang="en" sz="1400" u="none" cap="none" strike="noStrike"/>
                        <a:t>4</a:t>
                      </a:r>
                      <a:endParaRPr baseline="30000"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10</a:t>
                      </a:r>
                      <a:r>
                        <a:rPr baseline="30000" lang="en" sz="1400" u="none" cap="none" strike="noStrike"/>
                        <a:t>3</a:t>
                      </a:r>
                      <a:endParaRPr baseline="30000"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10</a:t>
                      </a:r>
                      <a:r>
                        <a:rPr baseline="30000" lang="en" sz="1400" u="none" cap="none" strike="noStrike"/>
                        <a:t>2</a:t>
                      </a:r>
                      <a:endParaRPr baseline="30000"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10</a:t>
                      </a:r>
                      <a:r>
                        <a:rPr baseline="30000" lang="en" sz="1400" u="none" cap="none" strike="noStrike"/>
                        <a:t>1</a:t>
                      </a:r>
                      <a:endParaRPr baseline="30000"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10</a:t>
                      </a:r>
                      <a:r>
                        <a:rPr baseline="30000" lang="en" sz="1400" u="none" cap="none" strike="noStrike"/>
                        <a:t>0</a:t>
                      </a:r>
                      <a:endParaRPr baseline="30000" sz="1400" u="none" cap="none" strike="noStrike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graphicFrame>
        <p:nvGraphicFramePr>
          <p:cNvPr id="177" name="Google Shape;177;p11"/>
          <p:cNvGraphicFramePr/>
          <p:nvPr/>
        </p:nvGraphicFramePr>
        <p:xfrm>
          <a:off x="510713" y="4317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{F19169D9-C047-4C32-A091-EB0F2B846E70}</a:tableStyleId>
              </a:tblPr>
              <a:tblGrid>
                <a:gridCol w="1034150"/>
                <a:gridCol w="1034150"/>
                <a:gridCol w="1034150"/>
                <a:gridCol w="1034150"/>
                <a:gridCol w="1034150"/>
                <a:gridCol w="1034150"/>
                <a:gridCol w="1034150"/>
              </a:tblGrid>
              <a:tr h="392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</a:rPr>
                        <a:t>10</a:t>
                      </a:r>
                      <a:r>
                        <a:rPr baseline="30000" lang="en" sz="14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</a:rPr>
                        <a:t>10</a:t>
                      </a:r>
                      <a:r>
                        <a:rPr baseline="30000" lang="en" sz="1400" u="none" cap="none" strike="noStrike">
                          <a:solidFill>
                            <a:schemeClr val="dk1"/>
                          </a:solidFill>
                        </a:rPr>
                        <a:t>2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</a:rPr>
                        <a:t>10</a:t>
                      </a:r>
                      <a:r>
                        <a:rPr baseline="30000" lang="en" sz="14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</a:rPr>
                        <a:t>10</a:t>
                      </a:r>
                      <a:r>
                        <a:rPr baseline="30000" lang="en" sz="1400" u="none" cap="none" strike="noStrike">
                          <a:solidFill>
                            <a:schemeClr val="dk1"/>
                          </a:solidFill>
                        </a:rPr>
                        <a:t>0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chemeClr val="dk1"/>
                          </a:solidFill>
                        </a:rPr>
                        <a:t>.</a:t>
                      </a:r>
                      <a:endParaRPr b="1"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</a:rPr>
                        <a:t>10</a:t>
                      </a:r>
                      <a:r>
                        <a:rPr baseline="30000" lang="en" sz="1400" u="none" cap="none" strike="noStrike">
                          <a:solidFill>
                            <a:schemeClr val="dk1"/>
                          </a:solidFill>
                        </a:rPr>
                        <a:t>-1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dk1"/>
                          </a:solidFill>
                        </a:rPr>
                        <a:t>10</a:t>
                      </a:r>
                      <a:r>
                        <a:rPr baseline="30000" lang="en" sz="1400" u="none" cap="none" strike="noStrike">
                          <a:solidFill>
                            <a:schemeClr val="dk1"/>
                          </a:solidFill>
                        </a:rPr>
                        <a:t>-2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0000"/>
        </a:solid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2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3" name="Google Shape;183;p12"/>
          <p:cNvSpPr txBox="1"/>
          <p:nvPr>
            <p:ph type="title"/>
          </p:nvPr>
        </p:nvSpPr>
        <p:spPr>
          <a:xfrm>
            <a:off x="317400" y="808025"/>
            <a:ext cx="681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DECIMAL </a:t>
            </a:r>
            <a:r>
              <a:rPr b="1" lang="en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NUMBER SYSTEM (cont)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4" name="Google Shape;184;p12"/>
          <p:cNvSpPr txBox="1"/>
          <p:nvPr>
            <p:ph idx="1" type="body"/>
          </p:nvPr>
        </p:nvSpPr>
        <p:spPr>
          <a:xfrm>
            <a:off x="510700" y="1467150"/>
            <a:ext cx="6916800" cy="272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●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Example 1 :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○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Decimal number : 123</a:t>
            </a:r>
            <a:r>
              <a:rPr baseline="-25000" lang="en" sz="2000">
                <a:latin typeface="Karla"/>
                <a:ea typeface="Karla"/>
                <a:cs typeface="Karla"/>
                <a:sym typeface="Karla"/>
              </a:rPr>
              <a:t>10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is made up of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(</a:t>
            </a:r>
            <a:r>
              <a:rPr lang="en" sz="2000">
                <a:solidFill>
                  <a:srgbClr val="FF0000"/>
                </a:solidFill>
                <a:latin typeface="Karla"/>
                <a:ea typeface="Karla"/>
                <a:cs typeface="Karla"/>
                <a:sym typeface="Karla"/>
              </a:rPr>
              <a:t>1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x 100) + (</a:t>
            </a:r>
            <a:r>
              <a:rPr lang="en" sz="2000">
                <a:solidFill>
                  <a:srgbClr val="FF0000"/>
                </a:solidFill>
                <a:latin typeface="Karla"/>
                <a:ea typeface="Karla"/>
                <a:cs typeface="Karla"/>
                <a:sym typeface="Karla"/>
              </a:rPr>
              <a:t>2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x 10) + (</a:t>
            </a:r>
            <a:r>
              <a:rPr lang="en" sz="2000">
                <a:solidFill>
                  <a:srgbClr val="FF0000"/>
                </a:solidFill>
                <a:latin typeface="Karla"/>
                <a:ea typeface="Karla"/>
                <a:cs typeface="Karla"/>
                <a:sym typeface="Karla"/>
              </a:rPr>
              <a:t>3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x 1)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(</a:t>
            </a:r>
            <a:r>
              <a:rPr lang="en" sz="2000">
                <a:solidFill>
                  <a:srgbClr val="FF0000"/>
                </a:solidFill>
                <a:latin typeface="Karla"/>
                <a:ea typeface="Karla"/>
                <a:cs typeface="Karla"/>
                <a:sym typeface="Karla"/>
              </a:rPr>
              <a:t>1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x 10</a:t>
            </a:r>
            <a:r>
              <a:rPr baseline="30000" lang="en" sz="2000">
                <a:latin typeface="Karla"/>
                <a:ea typeface="Karla"/>
                <a:cs typeface="Karla"/>
                <a:sym typeface="Karla"/>
              </a:rPr>
              <a:t>2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) + (</a:t>
            </a:r>
            <a:r>
              <a:rPr lang="en" sz="2000">
                <a:solidFill>
                  <a:srgbClr val="FF0000"/>
                </a:solidFill>
                <a:latin typeface="Karla"/>
                <a:ea typeface="Karla"/>
                <a:cs typeface="Karla"/>
                <a:sym typeface="Karla"/>
              </a:rPr>
              <a:t>2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x 10</a:t>
            </a:r>
            <a:r>
              <a:rPr baseline="30000" lang="en" sz="2000">
                <a:latin typeface="Karla"/>
                <a:ea typeface="Karla"/>
                <a:cs typeface="Karla"/>
                <a:sym typeface="Karla"/>
              </a:rPr>
              <a:t>1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) + (</a:t>
            </a:r>
            <a:r>
              <a:rPr lang="en" sz="2000">
                <a:solidFill>
                  <a:srgbClr val="FF0000"/>
                </a:solidFill>
                <a:latin typeface="Karla"/>
                <a:ea typeface="Karla"/>
                <a:cs typeface="Karla"/>
                <a:sym typeface="Karla"/>
              </a:rPr>
              <a:t>3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x 10</a:t>
            </a:r>
            <a:r>
              <a:rPr baseline="30000" lang="en" sz="2000">
                <a:latin typeface="Karla"/>
                <a:ea typeface="Karla"/>
                <a:cs typeface="Karla"/>
                <a:sym typeface="Karla"/>
              </a:rPr>
              <a:t>0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)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100 + 20 + 3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123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600"/>
              <a:buNone/>
            </a:pPr>
            <a:r>
              <a:t/>
            </a:r>
            <a:endParaRPr sz="2000"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85" name="Google Shape;185;p12"/>
          <p:cNvSpPr txBox="1"/>
          <p:nvPr>
            <p:ph idx="1" type="body"/>
          </p:nvPr>
        </p:nvSpPr>
        <p:spPr>
          <a:xfrm>
            <a:off x="5632375" y="4611600"/>
            <a:ext cx="1724700" cy="3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600"/>
              <a:buNone/>
            </a:pPr>
            <a:r>
              <a:rPr lang="en" sz="1000"/>
              <a:t>Source : tutorialspoint</a:t>
            </a:r>
            <a:endParaRPr sz="10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78590206b8_9_0"/>
          <p:cNvSpPr txBox="1"/>
          <p:nvPr>
            <p:ph type="title"/>
          </p:nvPr>
        </p:nvSpPr>
        <p:spPr>
          <a:xfrm>
            <a:off x="841000" y="969700"/>
            <a:ext cx="4801500" cy="40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g378590206b8_9_0"/>
          <p:cNvSpPr txBox="1"/>
          <p:nvPr>
            <p:ph idx="1" type="body"/>
          </p:nvPr>
        </p:nvSpPr>
        <p:spPr>
          <a:xfrm>
            <a:off x="841000" y="1600975"/>
            <a:ext cx="2094900" cy="24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g378590206b8_9_0"/>
          <p:cNvSpPr txBox="1"/>
          <p:nvPr>
            <p:ph idx="2" type="body"/>
          </p:nvPr>
        </p:nvSpPr>
        <p:spPr>
          <a:xfrm>
            <a:off x="3043281" y="1600975"/>
            <a:ext cx="2094900" cy="24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g378590206b8_9_0"/>
          <p:cNvSpPr txBox="1"/>
          <p:nvPr>
            <p:ph idx="3" type="body"/>
          </p:nvPr>
        </p:nvSpPr>
        <p:spPr>
          <a:xfrm>
            <a:off x="5245562" y="1600975"/>
            <a:ext cx="2094900" cy="24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0000"/>
        </a:solidFill>
      </p:bgPr>
    </p:bg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3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9" name="Google Shape;199;p13"/>
          <p:cNvSpPr txBox="1"/>
          <p:nvPr>
            <p:ph type="title"/>
          </p:nvPr>
        </p:nvSpPr>
        <p:spPr>
          <a:xfrm>
            <a:off x="317400" y="808025"/>
            <a:ext cx="681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DECIMAL </a:t>
            </a:r>
            <a:r>
              <a:rPr b="1" lang="en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NUMBER SYSTEM (cont)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0" name="Google Shape;200;p13"/>
          <p:cNvSpPr txBox="1"/>
          <p:nvPr>
            <p:ph idx="1" type="body"/>
          </p:nvPr>
        </p:nvSpPr>
        <p:spPr>
          <a:xfrm>
            <a:off x="510700" y="1467150"/>
            <a:ext cx="6916800" cy="272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●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Example 2 :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○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Decimal number : 4567</a:t>
            </a:r>
            <a:r>
              <a:rPr baseline="-25000" lang="en" sz="2000">
                <a:latin typeface="Karla"/>
                <a:ea typeface="Karla"/>
                <a:cs typeface="Karla"/>
                <a:sym typeface="Karla"/>
              </a:rPr>
              <a:t>10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is made up of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(</a:t>
            </a:r>
            <a:r>
              <a:rPr lang="en" sz="2000">
                <a:solidFill>
                  <a:srgbClr val="FF0000"/>
                </a:solidFill>
                <a:latin typeface="Karla"/>
                <a:ea typeface="Karla"/>
                <a:cs typeface="Karla"/>
                <a:sym typeface="Karla"/>
              </a:rPr>
              <a:t>4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x 1000) +  (</a:t>
            </a:r>
            <a:r>
              <a:rPr lang="en" sz="2000">
                <a:solidFill>
                  <a:srgbClr val="FF0000"/>
                </a:solidFill>
                <a:latin typeface="Karla"/>
                <a:ea typeface="Karla"/>
                <a:cs typeface="Karla"/>
                <a:sym typeface="Karla"/>
              </a:rPr>
              <a:t>5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x 100) + (</a:t>
            </a:r>
            <a:r>
              <a:rPr lang="en" sz="2000">
                <a:solidFill>
                  <a:srgbClr val="FF0000"/>
                </a:solidFill>
                <a:latin typeface="Karla"/>
                <a:ea typeface="Karla"/>
                <a:cs typeface="Karla"/>
                <a:sym typeface="Karla"/>
              </a:rPr>
              <a:t>6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x 10) + (</a:t>
            </a:r>
            <a:r>
              <a:rPr lang="en" sz="2000">
                <a:solidFill>
                  <a:srgbClr val="FF0000"/>
                </a:solidFill>
                <a:latin typeface="Karla"/>
                <a:ea typeface="Karla"/>
                <a:cs typeface="Karla"/>
                <a:sym typeface="Karla"/>
              </a:rPr>
              <a:t>7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x 1)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(</a:t>
            </a:r>
            <a:r>
              <a:rPr lang="en" sz="2000">
                <a:solidFill>
                  <a:srgbClr val="FF0000"/>
                </a:solidFill>
                <a:latin typeface="Karla"/>
                <a:ea typeface="Karla"/>
                <a:cs typeface="Karla"/>
                <a:sym typeface="Karla"/>
              </a:rPr>
              <a:t>4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x 10</a:t>
            </a:r>
            <a:r>
              <a:rPr baseline="30000" lang="en" sz="2000">
                <a:latin typeface="Karla"/>
                <a:ea typeface="Karla"/>
                <a:cs typeface="Karla"/>
                <a:sym typeface="Karla"/>
              </a:rPr>
              <a:t>3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) +  (</a:t>
            </a:r>
            <a:r>
              <a:rPr lang="en" sz="2000">
                <a:solidFill>
                  <a:srgbClr val="FF0000"/>
                </a:solidFill>
                <a:latin typeface="Karla"/>
                <a:ea typeface="Karla"/>
                <a:cs typeface="Karla"/>
                <a:sym typeface="Karla"/>
              </a:rPr>
              <a:t>5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x 10</a:t>
            </a:r>
            <a:r>
              <a:rPr baseline="30000" lang="en" sz="2000">
                <a:latin typeface="Karla"/>
                <a:ea typeface="Karla"/>
                <a:cs typeface="Karla"/>
                <a:sym typeface="Karla"/>
              </a:rPr>
              <a:t>2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) + (</a:t>
            </a:r>
            <a:r>
              <a:rPr lang="en" sz="2000">
                <a:solidFill>
                  <a:srgbClr val="FF0000"/>
                </a:solidFill>
                <a:latin typeface="Karla"/>
                <a:ea typeface="Karla"/>
                <a:cs typeface="Karla"/>
                <a:sym typeface="Karla"/>
              </a:rPr>
              <a:t>6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x 10</a:t>
            </a:r>
            <a:r>
              <a:rPr baseline="30000" lang="en" sz="2000">
                <a:latin typeface="Karla"/>
                <a:ea typeface="Karla"/>
                <a:cs typeface="Karla"/>
                <a:sym typeface="Karla"/>
              </a:rPr>
              <a:t>1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) + (</a:t>
            </a:r>
            <a:r>
              <a:rPr lang="en" sz="2000">
                <a:solidFill>
                  <a:srgbClr val="FF0000"/>
                </a:solidFill>
                <a:latin typeface="Karla"/>
                <a:ea typeface="Karla"/>
                <a:cs typeface="Karla"/>
                <a:sym typeface="Karla"/>
              </a:rPr>
              <a:t>7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x 10</a:t>
            </a:r>
            <a:r>
              <a:rPr baseline="30000" lang="en" sz="2000">
                <a:latin typeface="Karla"/>
                <a:ea typeface="Karla"/>
                <a:cs typeface="Karla"/>
                <a:sym typeface="Karla"/>
              </a:rPr>
              <a:t>0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)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4000 + 500 + 60 + 7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4567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600"/>
              <a:buNone/>
            </a:pPr>
            <a:r>
              <a:t/>
            </a:r>
            <a:endParaRPr sz="2000"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01" name="Google Shape;201;p13"/>
          <p:cNvSpPr txBox="1"/>
          <p:nvPr>
            <p:ph idx="1" type="body"/>
          </p:nvPr>
        </p:nvSpPr>
        <p:spPr>
          <a:xfrm>
            <a:off x="5632375" y="4611600"/>
            <a:ext cx="1724700" cy="3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600"/>
              <a:buNone/>
            </a:pPr>
            <a:r>
              <a:rPr lang="en" sz="1000"/>
              <a:t>Source : tutorialspoint</a:t>
            </a:r>
            <a:endParaRPr sz="10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0000"/>
        </a:solidFill>
      </p:bgPr>
    </p:bg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4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7" name="Google Shape;207;p14"/>
          <p:cNvSpPr txBox="1"/>
          <p:nvPr>
            <p:ph type="title"/>
          </p:nvPr>
        </p:nvSpPr>
        <p:spPr>
          <a:xfrm>
            <a:off x="317400" y="808025"/>
            <a:ext cx="681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DECIMAL </a:t>
            </a:r>
            <a:r>
              <a:rPr b="1" lang="en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NUMBER SYSTEM (cont)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8" name="Google Shape;208;p14"/>
          <p:cNvSpPr txBox="1"/>
          <p:nvPr>
            <p:ph idx="1" type="body"/>
          </p:nvPr>
        </p:nvSpPr>
        <p:spPr>
          <a:xfrm>
            <a:off x="510700" y="1467150"/>
            <a:ext cx="6916800" cy="272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●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Example 3 :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○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Decimal number : 78.91</a:t>
            </a:r>
            <a:r>
              <a:rPr baseline="-25000" lang="en" sz="2000">
                <a:latin typeface="Karla"/>
                <a:ea typeface="Karla"/>
                <a:cs typeface="Karla"/>
                <a:sym typeface="Karla"/>
              </a:rPr>
              <a:t>10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is made up of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 (</a:t>
            </a:r>
            <a:r>
              <a:rPr lang="en" sz="2000">
                <a:solidFill>
                  <a:srgbClr val="FF0000"/>
                </a:solidFill>
                <a:latin typeface="Karla"/>
                <a:ea typeface="Karla"/>
                <a:cs typeface="Karla"/>
                <a:sym typeface="Karla"/>
              </a:rPr>
              <a:t>7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x 10) + (</a:t>
            </a:r>
            <a:r>
              <a:rPr lang="en" sz="2000">
                <a:solidFill>
                  <a:srgbClr val="FF0000"/>
                </a:solidFill>
                <a:latin typeface="Karla"/>
                <a:ea typeface="Karla"/>
                <a:cs typeface="Karla"/>
                <a:sym typeface="Karla"/>
              </a:rPr>
              <a:t>8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x 1) + (</a:t>
            </a:r>
            <a:r>
              <a:rPr lang="en" sz="2000">
                <a:solidFill>
                  <a:srgbClr val="FF0000"/>
                </a:solidFill>
                <a:latin typeface="Karla"/>
                <a:ea typeface="Karla"/>
                <a:cs typeface="Karla"/>
                <a:sym typeface="Karla"/>
              </a:rPr>
              <a:t>9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x 0.1) +  (</a:t>
            </a:r>
            <a:r>
              <a:rPr lang="en" sz="2000">
                <a:solidFill>
                  <a:srgbClr val="FF0000"/>
                </a:solidFill>
                <a:latin typeface="Karla"/>
                <a:ea typeface="Karla"/>
                <a:cs typeface="Karla"/>
                <a:sym typeface="Karla"/>
              </a:rPr>
              <a:t>1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x 0.01) +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(</a:t>
            </a:r>
            <a:r>
              <a:rPr lang="en" sz="2000">
                <a:solidFill>
                  <a:srgbClr val="FF0000"/>
                </a:solidFill>
                <a:latin typeface="Karla"/>
                <a:ea typeface="Karla"/>
                <a:cs typeface="Karla"/>
                <a:sym typeface="Karla"/>
              </a:rPr>
              <a:t>7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x 10</a:t>
            </a:r>
            <a:r>
              <a:rPr baseline="30000" lang="en" sz="2000">
                <a:latin typeface="Karla"/>
                <a:ea typeface="Karla"/>
                <a:cs typeface="Karla"/>
                <a:sym typeface="Karla"/>
              </a:rPr>
              <a:t>1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) +  (</a:t>
            </a:r>
            <a:r>
              <a:rPr lang="en" sz="2000">
                <a:solidFill>
                  <a:srgbClr val="FF0000"/>
                </a:solidFill>
                <a:latin typeface="Karla"/>
                <a:ea typeface="Karla"/>
                <a:cs typeface="Karla"/>
                <a:sym typeface="Karla"/>
              </a:rPr>
              <a:t>8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x 10</a:t>
            </a:r>
            <a:r>
              <a:rPr baseline="30000" lang="en" sz="2000">
                <a:latin typeface="Karla"/>
                <a:ea typeface="Karla"/>
                <a:cs typeface="Karla"/>
                <a:sym typeface="Karla"/>
              </a:rPr>
              <a:t>0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) + (</a:t>
            </a:r>
            <a:r>
              <a:rPr lang="en" sz="2000">
                <a:solidFill>
                  <a:srgbClr val="FF0000"/>
                </a:solidFill>
                <a:latin typeface="Karla"/>
                <a:ea typeface="Karla"/>
                <a:cs typeface="Karla"/>
                <a:sym typeface="Karla"/>
              </a:rPr>
              <a:t>9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x 10</a:t>
            </a:r>
            <a:r>
              <a:rPr baseline="30000" lang="en" sz="2000">
                <a:latin typeface="Karla"/>
                <a:ea typeface="Karla"/>
                <a:cs typeface="Karla"/>
                <a:sym typeface="Karla"/>
              </a:rPr>
              <a:t>-1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) + (</a:t>
            </a:r>
            <a:r>
              <a:rPr lang="en" sz="2000">
                <a:solidFill>
                  <a:srgbClr val="FF0000"/>
                </a:solidFill>
                <a:latin typeface="Karla"/>
                <a:ea typeface="Karla"/>
                <a:cs typeface="Karla"/>
                <a:sym typeface="Karla"/>
              </a:rPr>
              <a:t>1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x 10</a:t>
            </a:r>
            <a:r>
              <a:rPr baseline="30000" lang="en" sz="2000">
                <a:latin typeface="Karla"/>
                <a:ea typeface="Karla"/>
                <a:cs typeface="Karla"/>
                <a:sym typeface="Karla"/>
              </a:rPr>
              <a:t>-2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)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70 + 8 + 0.9 + 0.01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78.91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600"/>
              <a:buNone/>
            </a:pPr>
            <a:r>
              <a:t/>
            </a:r>
            <a:endParaRPr sz="2000"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09" name="Google Shape;209;p14"/>
          <p:cNvSpPr txBox="1"/>
          <p:nvPr>
            <p:ph idx="1" type="body"/>
          </p:nvPr>
        </p:nvSpPr>
        <p:spPr>
          <a:xfrm>
            <a:off x="5632375" y="4611600"/>
            <a:ext cx="1724700" cy="3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600"/>
              <a:buNone/>
            </a:pPr>
            <a:r>
              <a:rPr lang="en" sz="1000"/>
              <a:t>Source : tutorialspoint</a:t>
            </a:r>
            <a:endParaRPr sz="10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0000"/>
        </a:solidFill>
      </p:bgPr>
    </p:bg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5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5" name="Google Shape;215;p15"/>
          <p:cNvSpPr txBox="1"/>
          <p:nvPr>
            <p:ph type="title"/>
          </p:nvPr>
        </p:nvSpPr>
        <p:spPr>
          <a:xfrm>
            <a:off x="317400" y="808025"/>
            <a:ext cx="6618300" cy="10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DECIMAL </a:t>
            </a:r>
            <a:r>
              <a:rPr b="1" lang="en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NUMBER SYSTEM   </a:t>
            </a:r>
            <a:r>
              <a:rPr b="1" lang="en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(Exercise 1)</a:t>
            </a:r>
            <a:endParaRPr b="1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6" name="Google Shape;216;p15"/>
          <p:cNvSpPr txBox="1"/>
          <p:nvPr>
            <p:ph idx="1" type="body"/>
          </p:nvPr>
        </p:nvSpPr>
        <p:spPr>
          <a:xfrm>
            <a:off x="517300" y="1861800"/>
            <a:ext cx="6916800" cy="272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Represent each of the following with its positional value 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Karla"/>
              <a:buAutoNum type="arabicParenR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26</a:t>
            </a:r>
            <a:r>
              <a:rPr baseline="-25000" lang="en" sz="2000">
                <a:latin typeface="Karla"/>
                <a:ea typeface="Karla"/>
                <a:cs typeface="Karla"/>
                <a:sym typeface="Karla"/>
              </a:rPr>
              <a:t>10</a:t>
            </a:r>
            <a:endParaRPr baseline="-25000" sz="2000">
              <a:latin typeface="Karla"/>
              <a:ea typeface="Karla"/>
              <a:cs typeface="Karla"/>
              <a:sym typeface="Karla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AutoNum type="arabicParenR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891</a:t>
            </a:r>
            <a:r>
              <a:rPr baseline="-25000" lang="en" sz="2000">
                <a:latin typeface="Karla"/>
                <a:ea typeface="Karla"/>
                <a:cs typeface="Karla"/>
                <a:sym typeface="Karla"/>
              </a:rPr>
              <a:t>10</a:t>
            </a:r>
            <a:endParaRPr baseline="-25000" sz="2000">
              <a:latin typeface="Karla"/>
              <a:ea typeface="Karla"/>
              <a:cs typeface="Karla"/>
              <a:sym typeface="Karla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AutoNum type="arabicParenR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7856</a:t>
            </a:r>
            <a:r>
              <a:rPr baseline="-25000" lang="en" sz="2000">
                <a:latin typeface="Karla"/>
                <a:ea typeface="Karla"/>
                <a:cs typeface="Karla"/>
                <a:sym typeface="Karla"/>
              </a:rPr>
              <a:t>10</a:t>
            </a:r>
            <a:endParaRPr baseline="-25000" sz="2000">
              <a:latin typeface="Karla"/>
              <a:ea typeface="Karla"/>
              <a:cs typeface="Karla"/>
              <a:sym typeface="Karla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AutoNum type="arabicParenR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68542</a:t>
            </a:r>
            <a:r>
              <a:rPr baseline="-25000" lang="en" sz="2000">
                <a:latin typeface="Karla"/>
                <a:ea typeface="Karla"/>
                <a:cs typeface="Karla"/>
                <a:sym typeface="Karla"/>
              </a:rPr>
              <a:t>10</a:t>
            </a:r>
            <a:endParaRPr baseline="-25000" sz="2000">
              <a:latin typeface="Karla"/>
              <a:ea typeface="Karla"/>
              <a:cs typeface="Karla"/>
              <a:sym typeface="Karla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AutoNum type="arabicParenR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225.98</a:t>
            </a:r>
            <a:r>
              <a:rPr baseline="-25000" lang="en" sz="2000">
                <a:latin typeface="Karla"/>
                <a:ea typeface="Karla"/>
                <a:cs typeface="Karla"/>
                <a:sym typeface="Karla"/>
              </a:rPr>
              <a:t>10</a:t>
            </a:r>
            <a:endParaRPr baseline="-25000" sz="2000">
              <a:latin typeface="Karla"/>
              <a:ea typeface="Karla"/>
              <a:cs typeface="Karla"/>
              <a:sym typeface="Karla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AutoNum type="arabicParenR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45.691</a:t>
            </a:r>
            <a:r>
              <a:rPr baseline="-25000" lang="en" sz="2000">
                <a:latin typeface="Karla"/>
                <a:ea typeface="Karla"/>
                <a:cs typeface="Karla"/>
                <a:sym typeface="Karla"/>
              </a:rPr>
              <a:t>10</a:t>
            </a:r>
            <a:endParaRPr baseline="-25000" sz="2000"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0000"/>
        </a:solidFill>
      </p:bgPr>
    </p:bg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6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2" name="Google Shape;222;p16"/>
          <p:cNvSpPr txBox="1"/>
          <p:nvPr>
            <p:ph type="title"/>
          </p:nvPr>
        </p:nvSpPr>
        <p:spPr>
          <a:xfrm>
            <a:off x="317400" y="808025"/>
            <a:ext cx="6618300" cy="10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DECIMAL </a:t>
            </a:r>
            <a:r>
              <a:rPr b="1" lang="en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NUMBER SYSTEM   </a:t>
            </a:r>
            <a:r>
              <a:rPr b="1" lang="en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(</a:t>
            </a: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Exercise</a:t>
            </a:r>
            <a:r>
              <a:rPr b="1" lang="en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2)</a:t>
            </a:r>
            <a:endParaRPr b="1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3" name="Google Shape;223;p16"/>
          <p:cNvSpPr txBox="1"/>
          <p:nvPr>
            <p:ph idx="1" type="body"/>
          </p:nvPr>
        </p:nvSpPr>
        <p:spPr>
          <a:xfrm>
            <a:off x="517300" y="1861800"/>
            <a:ext cx="6916800" cy="272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What is the positional value of digit 9 in each of the following. 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Karla"/>
              <a:buAutoNum type="arabicParenR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5</a:t>
            </a:r>
            <a:r>
              <a:rPr lang="en" sz="2000" u="sng">
                <a:latin typeface="Karla"/>
                <a:ea typeface="Karla"/>
                <a:cs typeface="Karla"/>
                <a:sym typeface="Karla"/>
              </a:rPr>
              <a:t>9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31</a:t>
            </a:r>
            <a:r>
              <a:rPr baseline="-25000" lang="en" sz="2000">
                <a:latin typeface="Karla"/>
                <a:ea typeface="Karla"/>
                <a:cs typeface="Karla"/>
                <a:sym typeface="Karla"/>
              </a:rPr>
              <a:t>10</a:t>
            </a:r>
            <a:endParaRPr baseline="-25000" sz="2000">
              <a:latin typeface="Karla"/>
              <a:ea typeface="Karla"/>
              <a:cs typeface="Karla"/>
              <a:sym typeface="Karla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AutoNum type="arabicParenR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632</a:t>
            </a:r>
            <a:r>
              <a:rPr lang="en" sz="2000" u="sng">
                <a:latin typeface="Karla"/>
                <a:ea typeface="Karla"/>
                <a:cs typeface="Karla"/>
                <a:sym typeface="Karla"/>
              </a:rPr>
              <a:t>9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4</a:t>
            </a:r>
            <a:r>
              <a:rPr baseline="-25000" lang="en" sz="2000">
                <a:latin typeface="Karla"/>
                <a:ea typeface="Karla"/>
                <a:cs typeface="Karla"/>
                <a:sym typeface="Karla"/>
              </a:rPr>
              <a:t>10</a:t>
            </a:r>
            <a:endParaRPr baseline="-25000" sz="2000">
              <a:latin typeface="Karla"/>
              <a:ea typeface="Karla"/>
              <a:cs typeface="Karla"/>
              <a:sym typeface="Karla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AutoNum type="arabicParenR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225.</a:t>
            </a:r>
            <a:r>
              <a:rPr lang="en" sz="2000" u="sng">
                <a:latin typeface="Karla"/>
                <a:ea typeface="Karla"/>
                <a:cs typeface="Karla"/>
                <a:sym typeface="Karla"/>
              </a:rPr>
              <a:t>9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8</a:t>
            </a:r>
            <a:r>
              <a:rPr baseline="-25000" lang="en" sz="2000">
                <a:latin typeface="Karla"/>
                <a:ea typeface="Karla"/>
                <a:cs typeface="Karla"/>
                <a:sym typeface="Karla"/>
              </a:rPr>
              <a:t>10</a:t>
            </a:r>
            <a:endParaRPr baseline="-25000" sz="2000">
              <a:latin typeface="Karla"/>
              <a:ea typeface="Karla"/>
              <a:cs typeface="Karla"/>
              <a:sym typeface="Karla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AutoNum type="arabicParenR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45.6</a:t>
            </a:r>
            <a:r>
              <a:rPr lang="en" sz="2000" u="sng">
                <a:latin typeface="Karla"/>
                <a:ea typeface="Karla"/>
                <a:cs typeface="Karla"/>
                <a:sym typeface="Karla"/>
              </a:rPr>
              <a:t>9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1</a:t>
            </a:r>
            <a:r>
              <a:rPr baseline="-25000" lang="en" sz="2000">
                <a:latin typeface="Karla"/>
                <a:ea typeface="Karla"/>
                <a:cs typeface="Karla"/>
                <a:sym typeface="Karla"/>
              </a:rPr>
              <a:t>10</a:t>
            </a:r>
            <a:endParaRPr baseline="-25000" sz="2000"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0000"/>
        </a:solidFill>
      </p:bgPr>
    </p:bg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7"/>
          <p:cNvSpPr txBox="1"/>
          <p:nvPr>
            <p:ph type="ctrTitle"/>
          </p:nvPr>
        </p:nvSpPr>
        <p:spPr>
          <a:xfrm>
            <a:off x="648300" y="3175950"/>
            <a:ext cx="3740100" cy="1182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b="1" lang="en" sz="7200">
                <a:solidFill>
                  <a:srgbClr val="FFC107"/>
                </a:solidFill>
                <a:latin typeface="Montserrat"/>
                <a:ea typeface="Montserrat"/>
                <a:cs typeface="Montserrat"/>
                <a:sym typeface="Montserrat"/>
              </a:rPr>
              <a:t>1.2</a:t>
            </a:r>
            <a:endParaRPr b="1" sz="7200">
              <a:solidFill>
                <a:srgbClr val="FFC10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b="1" lang="en" sz="2600">
                <a:solidFill>
                  <a:srgbClr val="666666"/>
                </a:solidFill>
                <a:latin typeface="Montserrat"/>
                <a:ea typeface="Montserrat"/>
                <a:cs typeface="Montserrat"/>
                <a:sym typeface="Montserrat"/>
              </a:rPr>
              <a:t>Binary number system</a:t>
            </a:r>
            <a:endParaRPr b="1" sz="2600">
              <a:solidFill>
                <a:srgbClr val="66666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0000"/>
        </a:solidFill>
      </p:bgPr>
    </p:bg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8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4" name="Google Shape;234;p18"/>
          <p:cNvSpPr txBox="1"/>
          <p:nvPr>
            <p:ph type="title"/>
          </p:nvPr>
        </p:nvSpPr>
        <p:spPr>
          <a:xfrm>
            <a:off x="311425" y="432150"/>
            <a:ext cx="681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BINARY </a:t>
            </a:r>
            <a:r>
              <a:rPr b="1" lang="en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NUMBER SYSTEM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5" name="Google Shape;235;p18"/>
          <p:cNvSpPr txBox="1"/>
          <p:nvPr>
            <p:ph idx="1" type="body"/>
          </p:nvPr>
        </p:nvSpPr>
        <p:spPr>
          <a:xfrm>
            <a:off x="528650" y="953400"/>
            <a:ext cx="6916800" cy="36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Karla"/>
              <a:buChar char="●"/>
            </a:pPr>
            <a:r>
              <a:rPr lang="en" sz="1900">
                <a:latin typeface="Karla"/>
                <a:ea typeface="Karla"/>
                <a:cs typeface="Karla"/>
                <a:sym typeface="Karla"/>
              </a:rPr>
              <a:t>Having 2 digit from 0 and 1</a:t>
            </a:r>
            <a:endParaRPr sz="1900">
              <a:latin typeface="Karla"/>
              <a:ea typeface="Karla"/>
              <a:cs typeface="Karla"/>
              <a:sym typeface="Karla"/>
            </a:endParaRPr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Karla"/>
              <a:buChar char="●"/>
            </a:pPr>
            <a:r>
              <a:rPr lang="en" sz="1900">
                <a:latin typeface="Karla"/>
                <a:ea typeface="Karla"/>
                <a:cs typeface="Karla"/>
                <a:sym typeface="Karla"/>
              </a:rPr>
              <a:t>Each binary digit is also call </a:t>
            </a:r>
            <a:r>
              <a:rPr b="1" lang="en" sz="1900">
                <a:latin typeface="Karla"/>
                <a:ea typeface="Karla"/>
                <a:cs typeface="Karla"/>
                <a:sym typeface="Karla"/>
              </a:rPr>
              <a:t>bit</a:t>
            </a:r>
            <a:endParaRPr b="1" sz="1900">
              <a:latin typeface="Karla"/>
              <a:ea typeface="Karla"/>
              <a:cs typeface="Karla"/>
              <a:sym typeface="Karla"/>
            </a:endParaRPr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Karla"/>
              <a:buChar char="●"/>
            </a:pPr>
            <a:r>
              <a:rPr lang="en" sz="1900">
                <a:latin typeface="Karla"/>
                <a:ea typeface="Karla"/>
                <a:cs typeface="Karla"/>
                <a:sym typeface="Karla"/>
              </a:rPr>
              <a:t>Number system used in computers</a:t>
            </a:r>
            <a:endParaRPr sz="1900">
              <a:latin typeface="Karla"/>
              <a:ea typeface="Karla"/>
              <a:cs typeface="Karla"/>
              <a:sym typeface="Karla"/>
            </a:endParaRPr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Karla"/>
              <a:buChar char="●"/>
            </a:pPr>
            <a:r>
              <a:rPr lang="en" sz="1900">
                <a:latin typeface="Karla"/>
                <a:ea typeface="Karla"/>
                <a:cs typeface="Karla"/>
                <a:sym typeface="Karla"/>
              </a:rPr>
              <a:t>A </a:t>
            </a:r>
            <a:r>
              <a:rPr b="1" lang="en" sz="1900">
                <a:latin typeface="Karla"/>
                <a:ea typeface="Karla"/>
                <a:cs typeface="Karla"/>
                <a:sym typeface="Karla"/>
              </a:rPr>
              <a:t>positional value system</a:t>
            </a:r>
            <a:r>
              <a:rPr lang="en" sz="1900">
                <a:latin typeface="Karla"/>
                <a:ea typeface="Karla"/>
                <a:cs typeface="Karla"/>
                <a:sym typeface="Karla"/>
              </a:rPr>
              <a:t> - each digit has a value expressed in power of 2</a:t>
            </a:r>
            <a:endParaRPr sz="1900"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1900">
              <a:latin typeface="Karla"/>
              <a:ea typeface="Karla"/>
              <a:cs typeface="Karla"/>
              <a:sym typeface="Karla"/>
            </a:endParaRPr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Karla"/>
              <a:buChar char="●"/>
            </a:pPr>
            <a:r>
              <a:rPr lang="en" sz="1900">
                <a:latin typeface="Karla"/>
                <a:ea typeface="Karla"/>
                <a:cs typeface="Karla"/>
                <a:sym typeface="Karla"/>
              </a:rPr>
              <a:t>The rightmost digit is called Least Significant Bit (LSB) and leftmost digit is called Most Significant Bit (MSB)  :</a:t>
            </a:r>
            <a:endParaRPr sz="1900">
              <a:latin typeface="Karla"/>
              <a:ea typeface="Karla"/>
              <a:cs typeface="Karla"/>
              <a:sym typeface="Karla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1900" u="sng">
              <a:latin typeface="Karla"/>
              <a:ea typeface="Karla"/>
              <a:cs typeface="Karla"/>
              <a:sym typeface="Karla"/>
            </a:endParaRPr>
          </a:p>
          <a:p>
            <a:pPr indent="0" lvl="0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1900">
                <a:latin typeface="Karla"/>
                <a:ea typeface="Karla"/>
                <a:cs typeface="Karla"/>
                <a:sym typeface="Karla"/>
              </a:rPr>
              <a:t>MSB										     LSB</a:t>
            </a:r>
            <a:endParaRPr sz="1900">
              <a:latin typeface="Karla"/>
              <a:ea typeface="Karla"/>
              <a:cs typeface="Karla"/>
              <a:sym typeface="Karla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1900"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</a:pPr>
            <a:r>
              <a:t/>
            </a:r>
            <a:endParaRPr sz="1900"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36" name="Google Shape;236;p18"/>
          <p:cNvSpPr txBox="1"/>
          <p:nvPr>
            <p:ph idx="1" type="body"/>
          </p:nvPr>
        </p:nvSpPr>
        <p:spPr>
          <a:xfrm>
            <a:off x="6510075" y="4795450"/>
            <a:ext cx="1724700" cy="3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600"/>
              <a:buNone/>
            </a:pPr>
            <a:r>
              <a:rPr lang="en" sz="1000"/>
              <a:t>Source : tutorialspoint</a:t>
            </a:r>
            <a:endParaRPr sz="1000"/>
          </a:p>
        </p:txBody>
      </p:sp>
      <p:graphicFrame>
        <p:nvGraphicFramePr>
          <p:cNvPr id="237" name="Google Shape;237;p18"/>
          <p:cNvGraphicFramePr/>
          <p:nvPr/>
        </p:nvGraphicFramePr>
        <p:xfrm>
          <a:off x="850088" y="27904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{F19169D9-C047-4C32-A091-EB0F2B846E70}</a:tableStyleId>
              </a:tblPr>
              <a:tblGrid>
                <a:gridCol w="1267575"/>
                <a:gridCol w="1267575"/>
                <a:gridCol w="1267575"/>
                <a:gridCol w="1267575"/>
                <a:gridCol w="1267575"/>
              </a:tblGrid>
              <a:tr h="177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2</a:t>
                      </a:r>
                      <a:r>
                        <a:rPr baseline="30000" lang="en" sz="1400" u="none" cap="none" strike="noStrike"/>
                        <a:t>4 </a:t>
                      </a:r>
                      <a:r>
                        <a:rPr lang="en" sz="1400" u="none" cap="none" strike="noStrike"/>
                        <a:t>= 16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2</a:t>
                      </a:r>
                      <a:r>
                        <a:rPr baseline="30000" lang="en" sz="1400" u="none" cap="none" strike="noStrike"/>
                        <a:t>3 </a:t>
                      </a:r>
                      <a:r>
                        <a:rPr lang="en" sz="1400" u="none" cap="none" strike="noStrike"/>
                        <a:t>= 8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2</a:t>
                      </a:r>
                      <a:r>
                        <a:rPr baseline="30000" lang="en" sz="1400" u="none" cap="none" strike="noStrike"/>
                        <a:t>2 </a:t>
                      </a:r>
                      <a:r>
                        <a:rPr lang="en" sz="1400" u="none" cap="none" strike="noStrike"/>
                        <a:t>= 4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2</a:t>
                      </a:r>
                      <a:r>
                        <a:rPr baseline="30000" lang="en" sz="1400" u="none" cap="none" strike="noStrike"/>
                        <a:t>1 </a:t>
                      </a:r>
                      <a:r>
                        <a:rPr lang="en" sz="1400" u="none" cap="none" strike="noStrike"/>
                        <a:t>= 2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2</a:t>
                      </a:r>
                      <a:r>
                        <a:rPr baseline="30000" lang="en" sz="1400" u="none" cap="none" strike="noStrike"/>
                        <a:t>0 </a:t>
                      </a:r>
                      <a:r>
                        <a:rPr lang="en" sz="1400" u="none" cap="none" strike="noStrike"/>
                        <a:t>= 1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graphicFrame>
        <p:nvGraphicFramePr>
          <p:cNvPr id="238" name="Google Shape;238;p18"/>
          <p:cNvGraphicFramePr/>
          <p:nvPr/>
        </p:nvGraphicFramePr>
        <p:xfrm>
          <a:off x="850088" y="3963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{F19169D9-C047-4C32-A091-EB0F2B846E70}</a:tableStyleId>
              </a:tblPr>
              <a:tblGrid>
                <a:gridCol w="1267575"/>
                <a:gridCol w="1267575"/>
                <a:gridCol w="1267575"/>
                <a:gridCol w="1267575"/>
                <a:gridCol w="1267575"/>
              </a:tblGrid>
              <a:tr h="341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1</a:t>
                      </a:r>
                      <a:endParaRPr baseline="30000"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0</a:t>
                      </a:r>
                      <a:endParaRPr baseline="30000"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0</a:t>
                      </a:r>
                      <a:endParaRPr baseline="30000"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0</a:t>
                      </a:r>
                      <a:endParaRPr baseline="30000"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1</a:t>
                      </a:r>
                      <a:endParaRPr baseline="30000" sz="1400" u="none" cap="none" strike="noStrike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BCD4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"/>
          <p:cNvSpPr txBox="1"/>
          <p:nvPr>
            <p:ph type="title"/>
          </p:nvPr>
        </p:nvSpPr>
        <p:spPr>
          <a:xfrm>
            <a:off x="841000" y="1646775"/>
            <a:ext cx="5143200" cy="40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 sz="2600">
                <a:latin typeface="Montserrat"/>
                <a:ea typeface="Montserrat"/>
                <a:cs typeface="Montserrat"/>
                <a:sym typeface="Montserrat"/>
              </a:rPr>
              <a:t>Topic 1 : </a:t>
            </a:r>
            <a:r>
              <a:rPr b="1" lang="en" sz="2600">
                <a:solidFill>
                  <a:srgbClr val="CDDC39"/>
                </a:solidFill>
                <a:latin typeface="Montserrat"/>
                <a:ea typeface="Montserrat"/>
                <a:cs typeface="Montserrat"/>
                <a:sym typeface="Montserrat"/>
              </a:rPr>
              <a:t>Numbering System</a:t>
            </a:r>
            <a:endParaRPr b="1" sz="2600">
              <a:solidFill>
                <a:srgbClr val="CDDC3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7" name="Google Shape;107;p2"/>
          <p:cNvSpPr txBox="1"/>
          <p:nvPr/>
        </p:nvSpPr>
        <p:spPr>
          <a:xfrm>
            <a:off x="1131175" y="2124150"/>
            <a:ext cx="6263100" cy="27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2000" u="none" cap="none" strike="noStrik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rPr>
              <a:t>1.1	Concept of numbering system</a:t>
            </a:r>
            <a:endParaRPr b="1" i="0" sz="2000" u="none" cap="none" strike="noStrike">
              <a:solidFill>
                <a:srgbClr val="666666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2000" u="none" cap="none" strike="noStrik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rPr>
              <a:t>1.2	Decimal and binary numbering system</a:t>
            </a:r>
            <a:endParaRPr b="1" i="0" sz="2000" u="none" cap="none" strike="noStrike">
              <a:solidFill>
                <a:srgbClr val="666666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2000" u="none" cap="none" strike="noStrik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rPr>
              <a:t>1.3	Octal numbering system</a:t>
            </a:r>
            <a:endParaRPr b="1" i="0" sz="2000" u="none" cap="none" strike="noStrike">
              <a:solidFill>
                <a:srgbClr val="666666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4572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666666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666666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666666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08" name="Google Shape;108;p2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0000"/>
        </a:solidFill>
      </p:bgPr>
    </p:bg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9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4" name="Google Shape;244;p19"/>
          <p:cNvSpPr txBox="1"/>
          <p:nvPr>
            <p:ph type="title"/>
          </p:nvPr>
        </p:nvSpPr>
        <p:spPr>
          <a:xfrm>
            <a:off x="311275" y="354900"/>
            <a:ext cx="681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BINARY </a:t>
            </a:r>
            <a:r>
              <a:rPr b="1" lang="en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NUMBER SYSTEM (cont)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graphicFrame>
        <p:nvGraphicFramePr>
          <p:cNvPr id="245" name="Google Shape;245;p19"/>
          <p:cNvGraphicFramePr/>
          <p:nvPr/>
        </p:nvGraphicFramePr>
        <p:xfrm>
          <a:off x="2218125" y="10819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{F19169D9-C047-4C32-A091-EB0F2B846E70}</a:tableStyleId>
              </a:tblPr>
              <a:tblGrid>
                <a:gridCol w="1498450"/>
                <a:gridCol w="1498450"/>
              </a:tblGrid>
              <a:tr h="254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Decimal</a:t>
                      </a:r>
                      <a:endParaRPr b="1" sz="20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99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Binary</a:t>
                      </a:r>
                      <a:endParaRPr b="1" sz="20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9999"/>
                    </a:solidFill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0</a:t>
                      </a:r>
                      <a:endParaRPr b="1" sz="20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0000</a:t>
                      </a:r>
                      <a:endParaRPr b="1" sz="20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1</a:t>
                      </a:r>
                      <a:endParaRPr b="1" sz="20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0001</a:t>
                      </a:r>
                      <a:endParaRPr b="1" sz="20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2</a:t>
                      </a:r>
                      <a:endParaRPr b="1" sz="20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0010</a:t>
                      </a:r>
                      <a:endParaRPr b="1" sz="20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3</a:t>
                      </a:r>
                      <a:endParaRPr b="1" sz="20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0011</a:t>
                      </a:r>
                      <a:endParaRPr b="1" sz="20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4</a:t>
                      </a:r>
                      <a:endParaRPr b="1" sz="20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0100</a:t>
                      </a:r>
                      <a:endParaRPr b="1" sz="20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5</a:t>
                      </a:r>
                      <a:endParaRPr b="1" sz="20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0101</a:t>
                      </a:r>
                      <a:endParaRPr b="1" sz="20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6</a:t>
                      </a:r>
                      <a:endParaRPr b="1" sz="20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0110</a:t>
                      </a:r>
                      <a:endParaRPr b="1" sz="20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7</a:t>
                      </a:r>
                      <a:endParaRPr b="1" sz="20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0111</a:t>
                      </a:r>
                      <a:endParaRPr b="1" sz="20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8</a:t>
                      </a:r>
                      <a:endParaRPr b="1" sz="20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1000</a:t>
                      </a:r>
                      <a:endParaRPr b="1" sz="20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9</a:t>
                      </a:r>
                      <a:endParaRPr b="1" sz="20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1001</a:t>
                      </a:r>
                      <a:endParaRPr b="1" sz="20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0000"/>
        </a:solidFill>
      </p:bgPr>
    </p:bg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0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51" name="Google Shape;251;p20"/>
          <p:cNvSpPr txBox="1"/>
          <p:nvPr>
            <p:ph type="title"/>
          </p:nvPr>
        </p:nvSpPr>
        <p:spPr>
          <a:xfrm>
            <a:off x="317400" y="1283975"/>
            <a:ext cx="681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BINARY </a:t>
            </a:r>
            <a:r>
              <a:rPr b="1" lang="en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NUMBER SYSTEM (cont)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2" name="Google Shape;252;p20"/>
          <p:cNvSpPr txBox="1"/>
          <p:nvPr>
            <p:ph idx="1" type="body"/>
          </p:nvPr>
        </p:nvSpPr>
        <p:spPr>
          <a:xfrm>
            <a:off x="380900" y="1947075"/>
            <a:ext cx="6974700" cy="20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●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Example :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○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Binary number : 1</a:t>
            </a:r>
            <a:r>
              <a:rPr baseline="-25000" lang="en" sz="2000">
                <a:latin typeface="Karla"/>
                <a:ea typeface="Karla"/>
                <a:cs typeface="Karla"/>
                <a:sym typeface="Karla"/>
              </a:rPr>
              <a:t>2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can be represented as 1 x 2</a:t>
            </a:r>
            <a:r>
              <a:rPr baseline="30000" lang="en" sz="2000">
                <a:latin typeface="Karla"/>
                <a:ea typeface="Karla"/>
                <a:cs typeface="Karla"/>
                <a:sym typeface="Karla"/>
              </a:rPr>
              <a:t>0</a:t>
            </a:r>
            <a:endParaRPr baseline="30000" sz="2000">
              <a:latin typeface="Karla"/>
              <a:ea typeface="Karla"/>
              <a:cs typeface="Karla"/>
              <a:sym typeface="Karla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○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Binary number : 10</a:t>
            </a:r>
            <a:r>
              <a:rPr baseline="-25000" lang="en" sz="2000">
                <a:latin typeface="Karla"/>
                <a:ea typeface="Karla"/>
                <a:cs typeface="Karla"/>
                <a:sym typeface="Karla"/>
              </a:rPr>
              <a:t>2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can be represented as 1 x 2</a:t>
            </a:r>
            <a:r>
              <a:rPr baseline="30000" lang="en" sz="2000">
                <a:latin typeface="Karla"/>
                <a:ea typeface="Karla"/>
                <a:cs typeface="Karla"/>
                <a:sym typeface="Karla"/>
              </a:rPr>
              <a:t>1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+ 0 x 2</a:t>
            </a:r>
            <a:r>
              <a:rPr baseline="30000" lang="en" sz="2000">
                <a:latin typeface="Karla"/>
                <a:ea typeface="Karla"/>
                <a:cs typeface="Karla"/>
                <a:sym typeface="Karla"/>
              </a:rPr>
              <a:t>0 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○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Binary number : 100</a:t>
            </a:r>
            <a:r>
              <a:rPr baseline="-25000" lang="en" sz="2000">
                <a:latin typeface="Karla"/>
                <a:ea typeface="Karla"/>
                <a:cs typeface="Karla"/>
                <a:sym typeface="Karla"/>
              </a:rPr>
              <a:t>2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can be represented as 1 x 2</a:t>
            </a:r>
            <a:r>
              <a:rPr baseline="30000" lang="en" sz="2000">
                <a:latin typeface="Karla"/>
                <a:ea typeface="Karla"/>
                <a:cs typeface="Karla"/>
                <a:sym typeface="Karla"/>
              </a:rPr>
              <a:t>2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+ 1 x 2</a:t>
            </a:r>
            <a:r>
              <a:rPr baseline="30000" lang="en" sz="2000">
                <a:latin typeface="Karla"/>
                <a:ea typeface="Karla"/>
                <a:cs typeface="Karla"/>
                <a:sym typeface="Karla"/>
              </a:rPr>
              <a:t>1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+ 0 x 2</a:t>
            </a:r>
            <a:r>
              <a:rPr baseline="30000" lang="en" sz="2000">
                <a:latin typeface="Karla"/>
                <a:ea typeface="Karla"/>
                <a:cs typeface="Karla"/>
                <a:sym typeface="Karla"/>
              </a:rPr>
              <a:t>0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</a:pPr>
            <a:r>
              <a:t/>
            </a:r>
            <a:endParaRPr sz="2000"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1"/>
          <p:cNvSpPr txBox="1"/>
          <p:nvPr/>
        </p:nvSpPr>
        <p:spPr>
          <a:xfrm>
            <a:off x="812800" y="575733"/>
            <a:ext cx="7687733" cy="37856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Tukarkan daripada binary 🡪 decimal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AutoNum type="alphaLcParenR"/>
            </a:pPr>
            <a:r>
              <a:rPr b="0" i="0" lang="en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0111</a:t>
            </a:r>
            <a:r>
              <a:rPr b="0" baseline="-25000" i="0" lang="en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 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AutoNum type="alphaLcParenR"/>
            </a:pPr>
            <a:r>
              <a:rPr b="0" i="0" lang="en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10101</a:t>
            </a:r>
            <a:r>
              <a:rPr b="0" baseline="-25000" i="0" lang="en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AutoNum type="alphaLcParenR"/>
            </a:pPr>
            <a:r>
              <a:rPr b="0" i="0" lang="en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1111</a:t>
            </a:r>
            <a:r>
              <a:rPr b="0" baseline="-25000" i="0" lang="en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baseline="-25000" i="0" sz="4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8BC34A"/>
        </a:solidFill>
      </p:bgPr>
    </p:bg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2"/>
          <p:cNvSpPr txBox="1"/>
          <p:nvPr>
            <p:ph type="title"/>
          </p:nvPr>
        </p:nvSpPr>
        <p:spPr>
          <a:xfrm>
            <a:off x="4571994" y="3391975"/>
            <a:ext cx="3928500" cy="48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 sz="7200">
                <a:solidFill>
                  <a:srgbClr val="FF9900"/>
                </a:solidFill>
                <a:latin typeface="Montserrat"/>
                <a:ea typeface="Montserrat"/>
                <a:cs typeface="Montserrat"/>
                <a:sym typeface="Montserrat"/>
              </a:rPr>
              <a:t>2.</a:t>
            </a:r>
            <a:endParaRPr b="1" sz="7200">
              <a:solidFill>
                <a:srgbClr val="FF99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solidFill>
                  <a:srgbClr val="EFEFEF"/>
                </a:solidFill>
                <a:latin typeface="Montserrat"/>
                <a:ea typeface="Montserrat"/>
                <a:cs typeface="Montserrat"/>
                <a:sym typeface="Montserrat"/>
              </a:rPr>
              <a:t>Simplify Decimal and Binary Numbering System</a:t>
            </a:r>
            <a:endParaRPr b="1">
              <a:solidFill>
                <a:srgbClr val="EFEFE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3" name="Google Shape;263;p22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8BC34A"/>
        </a:solidFill>
      </p:bgPr>
    </p:bg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23"/>
          <p:cNvSpPr txBox="1"/>
          <p:nvPr>
            <p:ph type="ctrTitle"/>
          </p:nvPr>
        </p:nvSpPr>
        <p:spPr>
          <a:xfrm>
            <a:off x="648300" y="3175950"/>
            <a:ext cx="3740100" cy="1182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b="1" lang="en" sz="7200">
                <a:solidFill>
                  <a:srgbClr val="FF9900"/>
                </a:solidFill>
                <a:latin typeface="Montserrat"/>
                <a:ea typeface="Montserrat"/>
                <a:cs typeface="Montserrat"/>
                <a:sym typeface="Montserrat"/>
              </a:rPr>
              <a:t>2.1</a:t>
            </a:r>
            <a:endParaRPr b="1" sz="7200">
              <a:solidFill>
                <a:srgbClr val="FF99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b="1" lang="en" sz="2600">
                <a:solidFill>
                  <a:srgbClr val="666666"/>
                </a:solidFill>
                <a:latin typeface="Montserrat"/>
                <a:ea typeface="Montserrat"/>
                <a:cs typeface="Montserrat"/>
                <a:sym typeface="Montserrat"/>
              </a:rPr>
              <a:t>Decimal to Binary Conversion</a:t>
            </a:r>
            <a:endParaRPr b="1" sz="2600">
              <a:solidFill>
                <a:srgbClr val="66666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8BC34A"/>
        </a:solidFill>
      </p:bgPr>
    </p:bg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4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4" name="Google Shape;274;p24"/>
          <p:cNvSpPr txBox="1"/>
          <p:nvPr>
            <p:ph type="title"/>
          </p:nvPr>
        </p:nvSpPr>
        <p:spPr>
          <a:xfrm>
            <a:off x="317400" y="593625"/>
            <a:ext cx="70818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DECIMAL TO BINARY </a:t>
            </a:r>
            <a:r>
              <a:rPr b="1" lang="en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CONVERSION </a:t>
            </a:r>
            <a:r>
              <a:rPr b="1" lang="en" sz="2500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(Method 1 - Divide by 2 with Remainder)</a:t>
            </a:r>
            <a:endParaRPr b="1" sz="25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5" name="Google Shape;275;p24"/>
          <p:cNvSpPr txBox="1"/>
          <p:nvPr>
            <p:ph idx="1" type="body"/>
          </p:nvPr>
        </p:nvSpPr>
        <p:spPr>
          <a:xfrm>
            <a:off x="482400" y="1484700"/>
            <a:ext cx="6916800" cy="321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●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Step by step to convert number in decimal (base-10) to binary (base-2)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○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Divide the number by 2, keeping notice the quotient and remainder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○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Take the quotient, and keep dividing by 2 until the reach zero (0)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○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Write out the remainder in reverse order (starting from the Least Significant Bit (LSB) to Most Significant Bit (MSB))</a:t>
            </a:r>
            <a:endParaRPr sz="2000"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76" name="Google Shape;276;p24"/>
          <p:cNvSpPr txBox="1"/>
          <p:nvPr>
            <p:ph idx="1" type="body"/>
          </p:nvPr>
        </p:nvSpPr>
        <p:spPr>
          <a:xfrm>
            <a:off x="6994525" y="4795450"/>
            <a:ext cx="1724700" cy="3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/>
              <a:t>Source : wikihow.com</a:t>
            </a:r>
            <a:endParaRPr sz="1000"/>
          </a:p>
          <a:p>
            <a:pPr indent="0" lvl="0" marL="0" rtl="0" algn="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</a:pPr>
            <a:r>
              <a:t/>
            </a:r>
            <a:endParaRPr sz="10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8BC34A"/>
        </a:solidFill>
      </p:bgPr>
    </p:bg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5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82" name="Google Shape;282;p25"/>
          <p:cNvSpPr txBox="1"/>
          <p:nvPr>
            <p:ph type="title"/>
          </p:nvPr>
        </p:nvSpPr>
        <p:spPr>
          <a:xfrm>
            <a:off x="317400" y="437975"/>
            <a:ext cx="76008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DECIMAL TO BINARY </a:t>
            </a:r>
            <a:r>
              <a:rPr b="1" lang="en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CONVERSION </a:t>
            </a:r>
            <a:r>
              <a:rPr b="1" lang="en" sz="2100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(Method 2 - Descending Power of 2 and Subtraction)</a:t>
            </a:r>
            <a:endParaRPr b="1" sz="21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3" name="Google Shape;283;p25"/>
          <p:cNvSpPr txBox="1"/>
          <p:nvPr>
            <p:ph idx="1" type="body"/>
          </p:nvPr>
        </p:nvSpPr>
        <p:spPr>
          <a:xfrm>
            <a:off x="482400" y="1413950"/>
            <a:ext cx="6916800" cy="321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Karla"/>
              <a:buChar char="●"/>
            </a:pPr>
            <a:r>
              <a:rPr lang="en" sz="1900">
                <a:latin typeface="Karla"/>
                <a:ea typeface="Karla"/>
                <a:cs typeface="Karla"/>
                <a:sym typeface="Karla"/>
              </a:rPr>
              <a:t>Step by step to convert number in decimal (base-10) to binary (base-2)</a:t>
            </a:r>
            <a:endParaRPr sz="1900">
              <a:latin typeface="Karla"/>
              <a:ea typeface="Karla"/>
              <a:cs typeface="Karla"/>
              <a:sym typeface="Karla"/>
            </a:endParaRPr>
          </a:p>
          <a:p>
            <a:pPr indent="-3492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Karla"/>
              <a:buChar char="○"/>
            </a:pPr>
            <a:r>
              <a:rPr lang="en" sz="1900">
                <a:latin typeface="Karla"/>
                <a:ea typeface="Karla"/>
                <a:cs typeface="Karla"/>
                <a:sym typeface="Karla"/>
              </a:rPr>
              <a:t>Start making a chart (power of 2 in base-2 table</a:t>
            </a:r>
            <a:endParaRPr sz="1900">
              <a:latin typeface="Karla"/>
              <a:ea typeface="Karla"/>
              <a:cs typeface="Karla"/>
              <a:sym typeface="Karla"/>
            </a:endParaRPr>
          </a:p>
          <a:p>
            <a:pPr indent="-3492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Karla"/>
              <a:buChar char="○"/>
            </a:pPr>
            <a:r>
              <a:rPr lang="en" sz="1900">
                <a:latin typeface="Karla"/>
                <a:ea typeface="Karla"/>
                <a:cs typeface="Karla"/>
                <a:sym typeface="Karla"/>
              </a:rPr>
              <a:t>Look the greatest power of 2 (biggest number that fit into the decimal number)</a:t>
            </a:r>
            <a:endParaRPr sz="1900">
              <a:latin typeface="Karla"/>
              <a:ea typeface="Karla"/>
              <a:cs typeface="Karla"/>
              <a:sym typeface="Karla"/>
            </a:endParaRPr>
          </a:p>
          <a:p>
            <a:pPr indent="-3492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Karla"/>
              <a:buChar char="○"/>
            </a:pPr>
            <a:r>
              <a:rPr lang="en" sz="1900">
                <a:latin typeface="Karla"/>
                <a:ea typeface="Karla"/>
                <a:cs typeface="Karla"/>
                <a:sym typeface="Karla"/>
              </a:rPr>
              <a:t>Subtract decimal number with the power of 2 number</a:t>
            </a:r>
            <a:endParaRPr sz="1900">
              <a:latin typeface="Karla"/>
              <a:ea typeface="Karla"/>
              <a:cs typeface="Karla"/>
              <a:sym typeface="Karla"/>
            </a:endParaRPr>
          </a:p>
          <a:p>
            <a:pPr indent="-3492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Karla"/>
              <a:buChar char="○"/>
            </a:pPr>
            <a:r>
              <a:rPr lang="en" sz="1900">
                <a:latin typeface="Karla"/>
                <a:ea typeface="Karla"/>
                <a:cs typeface="Karla"/>
                <a:sym typeface="Karla"/>
              </a:rPr>
              <a:t>Write 1 under the beneath box in chart</a:t>
            </a:r>
            <a:endParaRPr sz="1900">
              <a:latin typeface="Karla"/>
              <a:ea typeface="Karla"/>
              <a:cs typeface="Karla"/>
              <a:sym typeface="Karla"/>
            </a:endParaRPr>
          </a:p>
          <a:p>
            <a:pPr indent="-3492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Karla"/>
              <a:buChar char="○"/>
            </a:pPr>
            <a:r>
              <a:rPr lang="en" sz="1900">
                <a:latin typeface="Karla"/>
                <a:ea typeface="Karla"/>
                <a:cs typeface="Karla"/>
                <a:sym typeface="Karla"/>
              </a:rPr>
              <a:t>Move to the next lower power of 2</a:t>
            </a:r>
            <a:endParaRPr sz="1900">
              <a:latin typeface="Karla"/>
              <a:ea typeface="Karla"/>
              <a:cs typeface="Karla"/>
              <a:sym typeface="Karla"/>
            </a:endParaRPr>
          </a:p>
          <a:p>
            <a:pPr indent="-3492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Karla"/>
              <a:buChar char="○"/>
            </a:pPr>
            <a:r>
              <a:rPr lang="en" sz="1900">
                <a:latin typeface="Karla"/>
                <a:ea typeface="Karla"/>
                <a:cs typeface="Karla"/>
                <a:sym typeface="Karla"/>
              </a:rPr>
              <a:t>Repeat this method until reach the end of chart</a:t>
            </a:r>
            <a:endParaRPr sz="1900"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84" name="Google Shape;284;p25"/>
          <p:cNvSpPr txBox="1"/>
          <p:nvPr>
            <p:ph idx="1" type="body"/>
          </p:nvPr>
        </p:nvSpPr>
        <p:spPr>
          <a:xfrm>
            <a:off x="6994525" y="4795450"/>
            <a:ext cx="1724700" cy="3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600"/>
              <a:buNone/>
            </a:pPr>
            <a:r>
              <a:rPr lang="en" sz="1000"/>
              <a:t>Source : wikihow.com</a:t>
            </a:r>
            <a:endParaRPr sz="10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8BC34A"/>
        </a:solidFill>
      </p:bgPr>
    </p:bg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26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90" name="Google Shape;290;p26"/>
          <p:cNvSpPr txBox="1"/>
          <p:nvPr>
            <p:ph type="title"/>
          </p:nvPr>
        </p:nvSpPr>
        <p:spPr>
          <a:xfrm>
            <a:off x="317400" y="363100"/>
            <a:ext cx="681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DECIMAL TO BINARY </a:t>
            </a:r>
            <a:r>
              <a:rPr b="1" lang="en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CONVERSION (cont)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1" name="Google Shape;291;p26"/>
          <p:cNvSpPr txBox="1"/>
          <p:nvPr>
            <p:ph idx="1" type="body"/>
          </p:nvPr>
        </p:nvSpPr>
        <p:spPr>
          <a:xfrm>
            <a:off x="410750" y="1405475"/>
            <a:ext cx="6916800" cy="75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●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Example 1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○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Convert decimal number 5</a:t>
            </a:r>
            <a:r>
              <a:rPr baseline="-25000" lang="en" sz="2000">
                <a:latin typeface="Karla"/>
                <a:ea typeface="Karla"/>
                <a:cs typeface="Karla"/>
                <a:sym typeface="Karla"/>
              </a:rPr>
              <a:t>10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into binary number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2000" u="sng">
                <a:latin typeface="Karla"/>
                <a:ea typeface="Karla"/>
                <a:cs typeface="Karla"/>
                <a:sym typeface="Karla"/>
              </a:rPr>
              <a:t>Method 1 : Divide by Two (2) with Remainder </a:t>
            </a:r>
            <a:endParaRPr sz="2000" u="sng">
              <a:latin typeface="Karla"/>
              <a:ea typeface="Karla"/>
              <a:cs typeface="Karla"/>
              <a:sym typeface="Karla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baseline="-25000" sz="2000"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92" name="Google Shape;292;p26"/>
          <p:cNvSpPr txBox="1"/>
          <p:nvPr/>
        </p:nvSpPr>
        <p:spPr>
          <a:xfrm flipH="1">
            <a:off x="1243700" y="2656725"/>
            <a:ext cx="3147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26"/>
          <p:cNvSpPr txBox="1"/>
          <p:nvPr/>
        </p:nvSpPr>
        <p:spPr>
          <a:xfrm flipH="1">
            <a:off x="867425" y="2954475"/>
            <a:ext cx="3147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26"/>
          <p:cNvSpPr txBox="1"/>
          <p:nvPr/>
        </p:nvSpPr>
        <p:spPr>
          <a:xfrm flipH="1">
            <a:off x="1243700" y="2954475"/>
            <a:ext cx="3147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26"/>
          <p:cNvSpPr txBox="1"/>
          <p:nvPr/>
        </p:nvSpPr>
        <p:spPr>
          <a:xfrm flipH="1">
            <a:off x="867425" y="2648550"/>
            <a:ext cx="3147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26"/>
          <p:cNvSpPr txBox="1"/>
          <p:nvPr/>
        </p:nvSpPr>
        <p:spPr>
          <a:xfrm flipH="1">
            <a:off x="1280000" y="3293900"/>
            <a:ext cx="3147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26"/>
          <p:cNvSpPr txBox="1"/>
          <p:nvPr/>
        </p:nvSpPr>
        <p:spPr>
          <a:xfrm>
            <a:off x="1711950" y="2915000"/>
            <a:ext cx="1619700" cy="49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remainder  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26"/>
          <p:cNvSpPr txBox="1"/>
          <p:nvPr/>
        </p:nvSpPr>
        <p:spPr>
          <a:xfrm>
            <a:off x="1711950" y="3266713"/>
            <a:ext cx="1690200" cy="49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remainder  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9" name="Google Shape;299;p26"/>
          <p:cNvGrpSpPr/>
          <p:nvPr/>
        </p:nvGrpSpPr>
        <p:grpSpPr>
          <a:xfrm>
            <a:off x="1182202" y="2733074"/>
            <a:ext cx="510286" cy="312482"/>
            <a:chOff x="3446925" y="3623475"/>
            <a:chExt cx="483775" cy="253350"/>
          </a:xfrm>
        </p:grpSpPr>
        <p:cxnSp>
          <p:nvCxnSpPr>
            <p:cNvPr id="300" name="Google Shape;300;p26"/>
            <p:cNvCxnSpPr/>
            <p:nvPr/>
          </p:nvCxnSpPr>
          <p:spPr>
            <a:xfrm>
              <a:off x="3446925" y="3623475"/>
              <a:ext cx="0" cy="2532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01" name="Google Shape;301;p26"/>
            <p:cNvCxnSpPr/>
            <p:nvPr/>
          </p:nvCxnSpPr>
          <p:spPr>
            <a:xfrm>
              <a:off x="3454600" y="3876825"/>
              <a:ext cx="4761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302" name="Google Shape;302;p26"/>
          <p:cNvGrpSpPr/>
          <p:nvPr/>
        </p:nvGrpSpPr>
        <p:grpSpPr>
          <a:xfrm>
            <a:off x="1182202" y="3050499"/>
            <a:ext cx="510286" cy="312482"/>
            <a:chOff x="3446925" y="3623475"/>
            <a:chExt cx="483775" cy="253350"/>
          </a:xfrm>
        </p:grpSpPr>
        <p:cxnSp>
          <p:nvCxnSpPr>
            <p:cNvPr id="303" name="Google Shape;303;p26"/>
            <p:cNvCxnSpPr/>
            <p:nvPr/>
          </p:nvCxnSpPr>
          <p:spPr>
            <a:xfrm>
              <a:off x="3446925" y="3623475"/>
              <a:ext cx="0" cy="2532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04" name="Google Shape;304;p26"/>
            <p:cNvCxnSpPr/>
            <p:nvPr/>
          </p:nvCxnSpPr>
          <p:spPr>
            <a:xfrm>
              <a:off x="3454600" y="3876825"/>
              <a:ext cx="4761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305" name="Google Shape;305;p26"/>
          <p:cNvSpPr txBox="1"/>
          <p:nvPr/>
        </p:nvSpPr>
        <p:spPr>
          <a:xfrm>
            <a:off x="1182125" y="4257725"/>
            <a:ext cx="1151700" cy="537300"/>
          </a:xfrm>
          <a:prstGeom prst="rect">
            <a:avLst/>
          </a:prstGeom>
          <a:noFill/>
          <a:ln cap="flat" cmpd="sng" w="1905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5</a:t>
            </a:r>
            <a:r>
              <a:rPr b="0" baseline="-2500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10</a:t>
            </a: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 = 101</a:t>
            </a:r>
            <a:r>
              <a:rPr b="0" baseline="-2500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2</a:t>
            </a:r>
            <a:endParaRPr b="0" baseline="-25000" i="0" sz="2000" u="none" cap="none" strike="noStrike">
              <a:solidFill>
                <a:schemeClr val="dk2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306" name="Google Shape;306;p26"/>
          <p:cNvSpPr txBox="1"/>
          <p:nvPr/>
        </p:nvSpPr>
        <p:spPr>
          <a:xfrm flipH="1">
            <a:off x="4414625" y="2620675"/>
            <a:ext cx="26481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5 / 2  =  2 remainder 1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26"/>
          <p:cNvSpPr txBox="1"/>
          <p:nvPr/>
        </p:nvSpPr>
        <p:spPr>
          <a:xfrm flipH="1">
            <a:off x="4414500" y="2938100"/>
            <a:ext cx="27135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2 / 2  =  1  remainder 0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26"/>
          <p:cNvSpPr txBox="1"/>
          <p:nvPr/>
        </p:nvSpPr>
        <p:spPr>
          <a:xfrm flipH="1">
            <a:off x="4414500" y="3247850"/>
            <a:ext cx="27135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1  / 2  =  0 remainder 1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26"/>
          <p:cNvSpPr txBox="1"/>
          <p:nvPr/>
        </p:nvSpPr>
        <p:spPr>
          <a:xfrm>
            <a:off x="5162825" y="4257725"/>
            <a:ext cx="1151700" cy="537300"/>
          </a:xfrm>
          <a:prstGeom prst="rect">
            <a:avLst/>
          </a:prstGeom>
          <a:noFill/>
          <a:ln cap="flat" cmpd="sng" w="1905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5</a:t>
            </a:r>
            <a:r>
              <a:rPr b="0" baseline="-2500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10</a:t>
            </a: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 = 101</a:t>
            </a:r>
            <a:r>
              <a:rPr b="0" baseline="-2500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2</a:t>
            </a:r>
            <a:endParaRPr b="0" baseline="-25000" i="0" sz="2000" u="none" cap="none" strike="noStrike">
              <a:solidFill>
                <a:schemeClr val="dk2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cxnSp>
        <p:nvCxnSpPr>
          <p:cNvPr id="310" name="Google Shape;310;p26"/>
          <p:cNvCxnSpPr/>
          <p:nvPr/>
        </p:nvCxnSpPr>
        <p:spPr>
          <a:xfrm>
            <a:off x="3861475" y="2568350"/>
            <a:ext cx="0" cy="1896300"/>
          </a:xfrm>
          <a:prstGeom prst="straightConnector1">
            <a:avLst/>
          </a:prstGeom>
          <a:noFill/>
          <a:ln cap="flat" cmpd="sng" w="19050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311" name="Google Shape;311;p26"/>
          <p:cNvGrpSpPr/>
          <p:nvPr/>
        </p:nvGrpSpPr>
        <p:grpSpPr>
          <a:xfrm>
            <a:off x="1182202" y="3367724"/>
            <a:ext cx="510286" cy="312482"/>
            <a:chOff x="3446925" y="3623475"/>
            <a:chExt cx="483775" cy="253350"/>
          </a:xfrm>
        </p:grpSpPr>
        <p:cxnSp>
          <p:nvCxnSpPr>
            <p:cNvPr id="312" name="Google Shape;312;p26"/>
            <p:cNvCxnSpPr/>
            <p:nvPr/>
          </p:nvCxnSpPr>
          <p:spPr>
            <a:xfrm>
              <a:off x="3446925" y="3623475"/>
              <a:ext cx="0" cy="2532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13" name="Google Shape;313;p26"/>
            <p:cNvCxnSpPr/>
            <p:nvPr/>
          </p:nvCxnSpPr>
          <p:spPr>
            <a:xfrm>
              <a:off x="3454600" y="3876825"/>
              <a:ext cx="4761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314" name="Google Shape;314;p26"/>
          <p:cNvSpPr txBox="1"/>
          <p:nvPr/>
        </p:nvSpPr>
        <p:spPr>
          <a:xfrm flipH="1">
            <a:off x="867425" y="3289813"/>
            <a:ext cx="3147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26"/>
          <p:cNvSpPr txBox="1"/>
          <p:nvPr/>
        </p:nvSpPr>
        <p:spPr>
          <a:xfrm>
            <a:off x="1711950" y="3582988"/>
            <a:ext cx="1690200" cy="49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remainder  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26"/>
          <p:cNvSpPr txBox="1"/>
          <p:nvPr/>
        </p:nvSpPr>
        <p:spPr>
          <a:xfrm flipH="1">
            <a:off x="1243700" y="3606100"/>
            <a:ext cx="3147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8BC34A"/>
        </a:solidFill>
      </p:bgPr>
    </p:bg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27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22" name="Google Shape;322;p27"/>
          <p:cNvSpPr txBox="1"/>
          <p:nvPr>
            <p:ph type="title"/>
          </p:nvPr>
        </p:nvSpPr>
        <p:spPr>
          <a:xfrm>
            <a:off x="317400" y="363100"/>
            <a:ext cx="681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DECIMAL TO BINARY </a:t>
            </a:r>
            <a:r>
              <a:rPr b="1" lang="en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CONVERSION (cont)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3" name="Google Shape;323;p27"/>
          <p:cNvSpPr txBox="1"/>
          <p:nvPr>
            <p:ph idx="1" type="body"/>
          </p:nvPr>
        </p:nvSpPr>
        <p:spPr>
          <a:xfrm>
            <a:off x="410750" y="1293125"/>
            <a:ext cx="6916800" cy="75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Karla"/>
              <a:buChar char="●"/>
            </a:pPr>
            <a:r>
              <a:rPr lang="en" sz="1900">
                <a:latin typeface="Karla"/>
                <a:ea typeface="Karla"/>
                <a:cs typeface="Karla"/>
                <a:sym typeface="Karla"/>
              </a:rPr>
              <a:t>Example 2</a:t>
            </a:r>
            <a:endParaRPr sz="1900">
              <a:latin typeface="Karla"/>
              <a:ea typeface="Karla"/>
              <a:cs typeface="Karla"/>
              <a:sym typeface="Karla"/>
            </a:endParaRPr>
          </a:p>
          <a:p>
            <a:pPr indent="-3492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Karla"/>
              <a:buChar char="○"/>
            </a:pPr>
            <a:r>
              <a:rPr lang="en" sz="1900">
                <a:latin typeface="Karla"/>
                <a:ea typeface="Karla"/>
                <a:cs typeface="Karla"/>
                <a:sym typeface="Karla"/>
              </a:rPr>
              <a:t>Convert decimal number 24</a:t>
            </a:r>
            <a:r>
              <a:rPr baseline="-25000" lang="en" sz="1900">
                <a:latin typeface="Karla"/>
                <a:ea typeface="Karla"/>
                <a:cs typeface="Karla"/>
                <a:sym typeface="Karla"/>
              </a:rPr>
              <a:t>10</a:t>
            </a:r>
            <a:r>
              <a:rPr lang="en" sz="1900">
                <a:latin typeface="Karla"/>
                <a:ea typeface="Karla"/>
                <a:cs typeface="Karla"/>
                <a:sym typeface="Karla"/>
              </a:rPr>
              <a:t> into binary number</a:t>
            </a:r>
            <a:endParaRPr sz="1900"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1900" u="sng">
                <a:latin typeface="Karla"/>
                <a:ea typeface="Karla"/>
                <a:cs typeface="Karla"/>
                <a:sym typeface="Karla"/>
              </a:rPr>
              <a:t>Method 1 : Divide by Two (2) with Remainder</a:t>
            </a:r>
            <a:endParaRPr sz="1900">
              <a:latin typeface="Karla"/>
              <a:ea typeface="Karla"/>
              <a:cs typeface="Karla"/>
              <a:sym typeface="Karla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baseline="-25000" sz="1900"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324" name="Google Shape;324;p27"/>
          <p:cNvSpPr txBox="1"/>
          <p:nvPr/>
        </p:nvSpPr>
        <p:spPr>
          <a:xfrm flipH="1">
            <a:off x="1251275" y="2388050"/>
            <a:ext cx="5103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24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27"/>
          <p:cNvSpPr txBox="1"/>
          <p:nvPr/>
        </p:nvSpPr>
        <p:spPr>
          <a:xfrm flipH="1">
            <a:off x="875100" y="2685800"/>
            <a:ext cx="3147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27"/>
          <p:cNvSpPr txBox="1"/>
          <p:nvPr/>
        </p:nvSpPr>
        <p:spPr>
          <a:xfrm flipH="1">
            <a:off x="1251450" y="2685800"/>
            <a:ext cx="5103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12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27"/>
          <p:cNvSpPr txBox="1"/>
          <p:nvPr/>
        </p:nvSpPr>
        <p:spPr>
          <a:xfrm flipH="1">
            <a:off x="875100" y="2379875"/>
            <a:ext cx="3147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27"/>
          <p:cNvSpPr txBox="1"/>
          <p:nvPr/>
        </p:nvSpPr>
        <p:spPr>
          <a:xfrm flipH="1">
            <a:off x="1287675" y="3025225"/>
            <a:ext cx="314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27"/>
          <p:cNvSpPr txBox="1"/>
          <p:nvPr/>
        </p:nvSpPr>
        <p:spPr>
          <a:xfrm>
            <a:off x="1673450" y="2674500"/>
            <a:ext cx="1731600" cy="49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remainder  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27"/>
          <p:cNvSpPr txBox="1"/>
          <p:nvPr/>
        </p:nvSpPr>
        <p:spPr>
          <a:xfrm>
            <a:off x="1673625" y="3010088"/>
            <a:ext cx="1690200" cy="49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remainder  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1" name="Google Shape;331;p27"/>
          <p:cNvGrpSpPr/>
          <p:nvPr/>
        </p:nvGrpSpPr>
        <p:grpSpPr>
          <a:xfrm>
            <a:off x="1189877" y="2464399"/>
            <a:ext cx="510286" cy="312482"/>
            <a:chOff x="3446925" y="3623475"/>
            <a:chExt cx="483775" cy="253350"/>
          </a:xfrm>
        </p:grpSpPr>
        <p:cxnSp>
          <p:nvCxnSpPr>
            <p:cNvPr id="332" name="Google Shape;332;p27"/>
            <p:cNvCxnSpPr/>
            <p:nvPr/>
          </p:nvCxnSpPr>
          <p:spPr>
            <a:xfrm>
              <a:off x="3446925" y="3623475"/>
              <a:ext cx="0" cy="2532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33" name="Google Shape;333;p27"/>
            <p:cNvCxnSpPr/>
            <p:nvPr/>
          </p:nvCxnSpPr>
          <p:spPr>
            <a:xfrm>
              <a:off x="3454600" y="3876825"/>
              <a:ext cx="4761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334" name="Google Shape;334;p27"/>
          <p:cNvGrpSpPr/>
          <p:nvPr/>
        </p:nvGrpSpPr>
        <p:grpSpPr>
          <a:xfrm>
            <a:off x="1189877" y="2781824"/>
            <a:ext cx="510286" cy="312482"/>
            <a:chOff x="3446925" y="3623475"/>
            <a:chExt cx="483775" cy="253350"/>
          </a:xfrm>
        </p:grpSpPr>
        <p:cxnSp>
          <p:nvCxnSpPr>
            <p:cNvPr id="335" name="Google Shape;335;p27"/>
            <p:cNvCxnSpPr/>
            <p:nvPr/>
          </p:nvCxnSpPr>
          <p:spPr>
            <a:xfrm>
              <a:off x="3446925" y="3623475"/>
              <a:ext cx="0" cy="2532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36" name="Google Shape;336;p27"/>
            <p:cNvCxnSpPr/>
            <p:nvPr/>
          </p:nvCxnSpPr>
          <p:spPr>
            <a:xfrm>
              <a:off x="3454600" y="3876825"/>
              <a:ext cx="4761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337" name="Google Shape;337;p27"/>
          <p:cNvSpPr txBox="1"/>
          <p:nvPr/>
        </p:nvSpPr>
        <p:spPr>
          <a:xfrm>
            <a:off x="1189800" y="4467175"/>
            <a:ext cx="1940262" cy="537300"/>
          </a:xfrm>
          <a:prstGeom prst="rect">
            <a:avLst/>
          </a:prstGeom>
          <a:noFill/>
          <a:ln cap="flat" cmpd="sng" w="1905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24</a:t>
            </a:r>
            <a:r>
              <a:rPr b="0" baseline="-2500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10</a:t>
            </a: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 = 11000</a:t>
            </a:r>
            <a:r>
              <a:rPr b="0" baseline="-2500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2</a:t>
            </a:r>
            <a:endParaRPr b="0" baseline="-25000" i="0" sz="2000" u="none" cap="none" strike="noStrike">
              <a:solidFill>
                <a:schemeClr val="dk2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338" name="Google Shape;338;p27"/>
          <p:cNvSpPr txBox="1"/>
          <p:nvPr/>
        </p:nvSpPr>
        <p:spPr>
          <a:xfrm flipH="1">
            <a:off x="4422375" y="2352000"/>
            <a:ext cx="30549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24 / 2  	=  12 remainder 0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27"/>
          <p:cNvSpPr txBox="1"/>
          <p:nvPr/>
        </p:nvSpPr>
        <p:spPr>
          <a:xfrm flipH="1">
            <a:off x="4422175" y="2669425"/>
            <a:ext cx="30549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12 / 2  	=  6  remainder 0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27"/>
          <p:cNvSpPr txBox="1"/>
          <p:nvPr/>
        </p:nvSpPr>
        <p:spPr>
          <a:xfrm flipH="1">
            <a:off x="4422175" y="2979175"/>
            <a:ext cx="30549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6  / 2	=  3  remainder 0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27"/>
          <p:cNvSpPr txBox="1"/>
          <p:nvPr/>
        </p:nvSpPr>
        <p:spPr>
          <a:xfrm>
            <a:off x="5170374" y="4182100"/>
            <a:ext cx="1840025" cy="537300"/>
          </a:xfrm>
          <a:prstGeom prst="rect">
            <a:avLst/>
          </a:prstGeom>
          <a:noFill/>
          <a:ln cap="flat" cmpd="sng" w="1905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24</a:t>
            </a:r>
            <a:r>
              <a:rPr b="0" baseline="-2500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10</a:t>
            </a: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 = 11000</a:t>
            </a:r>
            <a:r>
              <a:rPr b="0" baseline="-2500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2</a:t>
            </a:r>
            <a:endParaRPr b="0" baseline="-25000" i="0" sz="2000" u="none" cap="none" strike="noStrike">
              <a:solidFill>
                <a:schemeClr val="dk2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cxnSp>
        <p:nvCxnSpPr>
          <p:cNvPr id="342" name="Google Shape;342;p27"/>
          <p:cNvCxnSpPr/>
          <p:nvPr/>
        </p:nvCxnSpPr>
        <p:spPr>
          <a:xfrm>
            <a:off x="3883900" y="2400750"/>
            <a:ext cx="0" cy="2383500"/>
          </a:xfrm>
          <a:prstGeom prst="straightConnector1">
            <a:avLst/>
          </a:prstGeom>
          <a:noFill/>
          <a:ln cap="flat" cmpd="sng" w="19050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343" name="Google Shape;343;p27"/>
          <p:cNvGrpSpPr/>
          <p:nvPr/>
        </p:nvGrpSpPr>
        <p:grpSpPr>
          <a:xfrm>
            <a:off x="1189877" y="3091586"/>
            <a:ext cx="510286" cy="312482"/>
            <a:chOff x="3446925" y="3623475"/>
            <a:chExt cx="483775" cy="253350"/>
          </a:xfrm>
        </p:grpSpPr>
        <p:cxnSp>
          <p:nvCxnSpPr>
            <p:cNvPr id="344" name="Google Shape;344;p27"/>
            <p:cNvCxnSpPr/>
            <p:nvPr/>
          </p:nvCxnSpPr>
          <p:spPr>
            <a:xfrm>
              <a:off x="3446925" y="3623475"/>
              <a:ext cx="0" cy="2532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45" name="Google Shape;345;p27"/>
            <p:cNvCxnSpPr/>
            <p:nvPr/>
          </p:nvCxnSpPr>
          <p:spPr>
            <a:xfrm>
              <a:off x="3454600" y="3876825"/>
              <a:ext cx="4761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346" name="Google Shape;346;p27"/>
          <p:cNvSpPr txBox="1"/>
          <p:nvPr/>
        </p:nvSpPr>
        <p:spPr>
          <a:xfrm flipH="1">
            <a:off x="875100" y="3021138"/>
            <a:ext cx="3147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27"/>
          <p:cNvSpPr txBox="1"/>
          <p:nvPr/>
        </p:nvSpPr>
        <p:spPr>
          <a:xfrm>
            <a:off x="1661588" y="3327313"/>
            <a:ext cx="1690200" cy="49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remainder  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8" name="Google Shape;348;p27"/>
          <p:cNvGrpSpPr/>
          <p:nvPr/>
        </p:nvGrpSpPr>
        <p:grpSpPr>
          <a:xfrm>
            <a:off x="1189877" y="3390774"/>
            <a:ext cx="510286" cy="312482"/>
            <a:chOff x="3446925" y="3623475"/>
            <a:chExt cx="483775" cy="253350"/>
          </a:xfrm>
        </p:grpSpPr>
        <p:cxnSp>
          <p:nvCxnSpPr>
            <p:cNvPr id="349" name="Google Shape;349;p27"/>
            <p:cNvCxnSpPr/>
            <p:nvPr/>
          </p:nvCxnSpPr>
          <p:spPr>
            <a:xfrm>
              <a:off x="3446925" y="3623475"/>
              <a:ext cx="0" cy="2532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50" name="Google Shape;350;p27"/>
            <p:cNvCxnSpPr/>
            <p:nvPr/>
          </p:nvCxnSpPr>
          <p:spPr>
            <a:xfrm>
              <a:off x="3454600" y="3876825"/>
              <a:ext cx="4761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351" name="Google Shape;351;p27"/>
          <p:cNvSpPr txBox="1"/>
          <p:nvPr/>
        </p:nvSpPr>
        <p:spPr>
          <a:xfrm flipH="1">
            <a:off x="1281663" y="3314563"/>
            <a:ext cx="314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p27"/>
          <p:cNvSpPr txBox="1"/>
          <p:nvPr/>
        </p:nvSpPr>
        <p:spPr>
          <a:xfrm flipH="1">
            <a:off x="875125" y="3312850"/>
            <a:ext cx="3147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27"/>
          <p:cNvSpPr txBox="1"/>
          <p:nvPr/>
        </p:nvSpPr>
        <p:spPr>
          <a:xfrm flipH="1">
            <a:off x="1287663" y="3635525"/>
            <a:ext cx="314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27"/>
          <p:cNvSpPr txBox="1"/>
          <p:nvPr/>
        </p:nvSpPr>
        <p:spPr>
          <a:xfrm>
            <a:off x="1661588" y="3632288"/>
            <a:ext cx="1690200" cy="49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remainder  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27"/>
          <p:cNvSpPr txBox="1"/>
          <p:nvPr/>
        </p:nvSpPr>
        <p:spPr>
          <a:xfrm flipH="1">
            <a:off x="4422175" y="3312850"/>
            <a:ext cx="30549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3  / 2	=  1   remainder 1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27"/>
          <p:cNvSpPr txBox="1"/>
          <p:nvPr/>
        </p:nvSpPr>
        <p:spPr>
          <a:xfrm flipH="1">
            <a:off x="4422175" y="3633500"/>
            <a:ext cx="30549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1  / 2	=  0  remainder 1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7" name="Google Shape;357;p27"/>
          <p:cNvGrpSpPr/>
          <p:nvPr/>
        </p:nvGrpSpPr>
        <p:grpSpPr>
          <a:xfrm>
            <a:off x="1189877" y="3717186"/>
            <a:ext cx="510286" cy="312482"/>
            <a:chOff x="3446925" y="3623475"/>
            <a:chExt cx="483775" cy="253350"/>
          </a:xfrm>
        </p:grpSpPr>
        <p:cxnSp>
          <p:nvCxnSpPr>
            <p:cNvPr id="358" name="Google Shape;358;p27"/>
            <p:cNvCxnSpPr/>
            <p:nvPr/>
          </p:nvCxnSpPr>
          <p:spPr>
            <a:xfrm>
              <a:off x="3446925" y="3623475"/>
              <a:ext cx="0" cy="2532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59" name="Google Shape;359;p27"/>
            <p:cNvCxnSpPr/>
            <p:nvPr/>
          </p:nvCxnSpPr>
          <p:spPr>
            <a:xfrm>
              <a:off x="3454600" y="3876825"/>
              <a:ext cx="4761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360" name="Google Shape;360;p27"/>
          <p:cNvSpPr txBox="1"/>
          <p:nvPr/>
        </p:nvSpPr>
        <p:spPr>
          <a:xfrm flipH="1">
            <a:off x="875125" y="3609725"/>
            <a:ext cx="3147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27"/>
          <p:cNvSpPr txBox="1"/>
          <p:nvPr/>
        </p:nvSpPr>
        <p:spPr>
          <a:xfrm flipH="1">
            <a:off x="1287663" y="3963025"/>
            <a:ext cx="314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27"/>
          <p:cNvSpPr txBox="1"/>
          <p:nvPr/>
        </p:nvSpPr>
        <p:spPr>
          <a:xfrm>
            <a:off x="1661588" y="3928113"/>
            <a:ext cx="1690200" cy="49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remainder  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7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8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9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8BC34A"/>
        </a:solidFill>
      </p:bgPr>
    </p:bg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28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68" name="Google Shape;368;p28"/>
          <p:cNvSpPr txBox="1"/>
          <p:nvPr>
            <p:ph type="title"/>
          </p:nvPr>
        </p:nvSpPr>
        <p:spPr>
          <a:xfrm>
            <a:off x="317400" y="808025"/>
            <a:ext cx="6735300" cy="10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DECIMAL TO BINARY </a:t>
            </a:r>
            <a:r>
              <a:rPr b="1" lang="en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CONVERSION </a:t>
            </a:r>
            <a:r>
              <a:rPr b="1" lang="en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(</a:t>
            </a: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Exercise</a:t>
            </a:r>
            <a:r>
              <a:rPr b="1" lang="en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3)</a:t>
            </a:r>
            <a:endParaRPr b="1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9" name="Google Shape;369;p28"/>
          <p:cNvSpPr txBox="1"/>
          <p:nvPr>
            <p:ph idx="1" type="body"/>
          </p:nvPr>
        </p:nvSpPr>
        <p:spPr>
          <a:xfrm>
            <a:off x="517300" y="1861800"/>
            <a:ext cx="7141200" cy="29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Convert the following decimal numbers to their binary equivalents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Karla"/>
              <a:buAutoNum type="arabicParenR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64</a:t>
            </a:r>
            <a:r>
              <a:rPr baseline="-25000" lang="en" sz="2000">
                <a:latin typeface="Karla"/>
                <a:ea typeface="Karla"/>
                <a:cs typeface="Karla"/>
                <a:sym typeface="Karla"/>
              </a:rPr>
              <a:t>10</a:t>
            </a:r>
            <a:endParaRPr baseline="-25000" sz="2000">
              <a:latin typeface="Karla"/>
              <a:ea typeface="Karla"/>
              <a:cs typeface="Karla"/>
              <a:sym typeface="Karla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AutoNum type="arabicParenR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101</a:t>
            </a:r>
            <a:r>
              <a:rPr baseline="-25000" lang="en" sz="2000">
                <a:latin typeface="Karla"/>
                <a:ea typeface="Karla"/>
                <a:cs typeface="Karla"/>
                <a:sym typeface="Karla"/>
              </a:rPr>
              <a:t>10</a:t>
            </a:r>
            <a:endParaRPr baseline="-25000" sz="2000">
              <a:latin typeface="Karla"/>
              <a:ea typeface="Karla"/>
              <a:cs typeface="Karla"/>
              <a:sym typeface="Karla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AutoNum type="arabicParenR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128</a:t>
            </a:r>
            <a:r>
              <a:rPr baseline="-25000" lang="en" sz="2000">
                <a:latin typeface="Karla"/>
                <a:ea typeface="Karla"/>
                <a:cs typeface="Karla"/>
                <a:sym typeface="Karla"/>
              </a:rPr>
              <a:t>10</a:t>
            </a:r>
            <a:endParaRPr baseline="-25000" sz="2000">
              <a:latin typeface="Karla"/>
              <a:ea typeface="Karla"/>
              <a:cs typeface="Karla"/>
              <a:sym typeface="Karla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AutoNum type="arabicParenR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147</a:t>
            </a:r>
            <a:r>
              <a:rPr baseline="-25000" lang="en" sz="2000">
                <a:latin typeface="Karla"/>
                <a:ea typeface="Karla"/>
                <a:cs typeface="Karla"/>
                <a:sym typeface="Karla"/>
              </a:rPr>
              <a:t>10</a:t>
            </a:r>
            <a:endParaRPr baseline="-25000" sz="2000">
              <a:latin typeface="Karla"/>
              <a:ea typeface="Karla"/>
              <a:cs typeface="Karla"/>
              <a:sym typeface="Karla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AutoNum type="arabicParenR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225</a:t>
            </a:r>
            <a:r>
              <a:rPr baseline="-25000" lang="en" sz="2000">
                <a:latin typeface="Karla"/>
                <a:ea typeface="Karla"/>
                <a:cs typeface="Karla"/>
                <a:sym typeface="Karla"/>
              </a:rPr>
              <a:t>10</a:t>
            </a:r>
            <a:endParaRPr baseline="-25000" sz="2000"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0000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"/>
          <p:cNvSpPr txBox="1"/>
          <p:nvPr>
            <p:ph type="title"/>
          </p:nvPr>
        </p:nvSpPr>
        <p:spPr>
          <a:xfrm>
            <a:off x="4571994" y="3391975"/>
            <a:ext cx="3928500" cy="48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 sz="7200">
                <a:solidFill>
                  <a:srgbClr val="FFC107"/>
                </a:solidFill>
                <a:latin typeface="Montserrat"/>
                <a:ea typeface="Montserrat"/>
                <a:cs typeface="Montserrat"/>
                <a:sym typeface="Montserrat"/>
              </a:rPr>
              <a:t>1.</a:t>
            </a:r>
            <a:endParaRPr b="1" sz="7200">
              <a:solidFill>
                <a:srgbClr val="FFC10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solidFill>
                  <a:srgbClr val="EFEFEF"/>
                </a:solidFill>
                <a:latin typeface="Montserrat"/>
                <a:ea typeface="Montserrat"/>
                <a:cs typeface="Montserrat"/>
                <a:sym typeface="Montserrat"/>
              </a:rPr>
              <a:t>Concept of Numbering System</a:t>
            </a:r>
            <a:endParaRPr b="1">
              <a:solidFill>
                <a:srgbClr val="EFEFE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4" name="Google Shape;114;p3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8BC34A"/>
        </a:solidFill>
      </p:bgPr>
    </p:bg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29"/>
          <p:cNvSpPr txBox="1"/>
          <p:nvPr>
            <p:ph type="ctrTitle"/>
          </p:nvPr>
        </p:nvSpPr>
        <p:spPr>
          <a:xfrm>
            <a:off x="648300" y="3175950"/>
            <a:ext cx="3740100" cy="1182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b="1" lang="en" sz="7200">
                <a:solidFill>
                  <a:srgbClr val="FFC107"/>
                </a:solidFill>
                <a:latin typeface="Montserrat"/>
                <a:ea typeface="Montserrat"/>
                <a:cs typeface="Montserrat"/>
                <a:sym typeface="Montserrat"/>
              </a:rPr>
              <a:t>2.2</a:t>
            </a:r>
            <a:endParaRPr b="1" sz="7200">
              <a:solidFill>
                <a:srgbClr val="FFC10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b="1" lang="en" sz="2600">
                <a:solidFill>
                  <a:srgbClr val="666666"/>
                </a:solidFill>
                <a:latin typeface="Montserrat"/>
                <a:ea typeface="Montserrat"/>
                <a:cs typeface="Montserrat"/>
                <a:sym typeface="Montserrat"/>
              </a:rPr>
              <a:t>Binary to Decimal Conversion</a:t>
            </a:r>
            <a:endParaRPr b="1" sz="2600">
              <a:solidFill>
                <a:srgbClr val="66666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8BC34A"/>
        </a:solidFill>
      </p:bgPr>
    </p:bg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30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80" name="Google Shape;380;p30"/>
          <p:cNvSpPr txBox="1"/>
          <p:nvPr>
            <p:ph type="title"/>
          </p:nvPr>
        </p:nvSpPr>
        <p:spPr>
          <a:xfrm>
            <a:off x="317400" y="593625"/>
            <a:ext cx="69948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BINARY TO DECIMAL </a:t>
            </a:r>
            <a:r>
              <a:rPr b="1" lang="en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CONVERSION </a:t>
            </a:r>
            <a:r>
              <a:rPr b="1" lang="en" sz="2600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(Method 1 - Use Positional Notation)</a:t>
            </a:r>
            <a:endParaRPr b="1" sz="2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81" name="Google Shape;381;p30"/>
          <p:cNvSpPr txBox="1"/>
          <p:nvPr>
            <p:ph idx="1" type="body"/>
          </p:nvPr>
        </p:nvSpPr>
        <p:spPr>
          <a:xfrm>
            <a:off x="482400" y="1484700"/>
            <a:ext cx="6916800" cy="321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●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Step by step to convert number in binary (base-2) to decimal (base-10)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○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Write down the binary number and list the powers of 2 from right to left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○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Write the digits of the binary number below their corresponding power of 2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○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Write the final value of each power of 2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○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Add the final values</a:t>
            </a:r>
            <a:endParaRPr sz="2000"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382" name="Google Shape;382;p30"/>
          <p:cNvSpPr txBox="1"/>
          <p:nvPr>
            <p:ph idx="1" type="body"/>
          </p:nvPr>
        </p:nvSpPr>
        <p:spPr>
          <a:xfrm>
            <a:off x="6994525" y="4795450"/>
            <a:ext cx="1724700" cy="3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/>
              <a:t>Source : wikihow.com</a:t>
            </a:r>
            <a:endParaRPr sz="1000"/>
          </a:p>
          <a:p>
            <a:pPr indent="0" lvl="0" marL="0" rtl="0" algn="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</a:pPr>
            <a:r>
              <a:t/>
            </a:r>
            <a:endParaRPr sz="10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8BC34A"/>
        </a:solidFill>
      </p:bgPr>
    </p:bg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31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88" name="Google Shape;388;p31"/>
          <p:cNvSpPr txBox="1"/>
          <p:nvPr>
            <p:ph type="title"/>
          </p:nvPr>
        </p:nvSpPr>
        <p:spPr>
          <a:xfrm>
            <a:off x="317400" y="437975"/>
            <a:ext cx="681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BINARY TO DECIMAL </a:t>
            </a:r>
            <a:r>
              <a:rPr b="1" lang="en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CONVERSION </a:t>
            </a:r>
            <a:r>
              <a:rPr b="1" lang="en" sz="2600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(Method 2 -  Use Doubling)</a:t>
            </a:r>
            <a:endParaRPr b="1" sz="2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89" name="Google Shape;389;p31"/>
          <p:cNvSpPr txBox="1"/>
          <p:nvPr>
            <p:ph idx="1" type="body"/>
          </p:nvPr>
        </p:nvSpPr>
        <p:spPr>
          <a:xfrm>
            <a:off x="482400" y="1413950"/>
            <a:ext cx="6916800" cy="321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Karla"/>
              <a:buChar char="●"/>
            </a:pPr>
            <a:r>
              <a:rPr lang="en" sz="1900">
                <a:latin typeface="Karla"/>
                <a:ea typeface="Karla"/>
                <a:cs typeface="Karla"/>
                <a:sym typeface="Karla"/>
              </a:rPr>
              <a:t>Step by step to convert number in binary (base-2) to decimal (base-10)</a:t>
            </a:r>
            <a:endParaRPr sz="1900">
              <a:latin typeface="Karla"/>
              <a:ea typeface="Karla"/>
              <a:cs typeface="Karla"/>
              <a:sym typeface="Karla"/>
            </a:endParaRPr>
          </a:p>
          <a:p>
            <a:pPr indent="-3492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Karla"/>
              <a:buChar char="○"/>
            </a:pPr>
            <a:r>
              <a:rPr lang="en" sz="1900">
                <a:latin typeface="Karla"/>
                <a:ea typeface="Karla"/>
                <a:cs typeface="Karla"/>
                <a:sym typeface="Karla"/>
              </a:rPr>
              <a:t>Write down the binary number</a:t>
            </a:r>
            <a:endParaRPr sz="1900">
              <a:latin typeface="Karla"/>
              <a:ea typeface="Karla"/>
              <a:cs typeface="Karla"/>
              <a:sym typeface="Karla"/>
            </a:endParaRPr>
          </a:p>
          <a:p>
            <a:pPr indent="-3492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Karla"/>
              <a:buChar char="○"/>
            </a:pPr>
            <a:r>
              <a:rPr lang="en" sz="1900">
                <a:latin typeface="Karla"/>
                <a:ea typeface="Karla"/>
                <a:cs typeface="Karla"/>
                <a:sym typeface="Karla"/>
              </a:rPr>
              <a:t>Starting from left, double previous total and add the current digit</a:t>
            </a:r>
            <a:endParaRPr sz="1900">
              <a:latin typeface="Karla"/>
              <a:ea typeface="Karla"/>
              <a:cs typeface="Karla"/>
              <a:sym typeface="Karla"/>
            </a:endParaRPr>
          </a:p>
          <a:p>
            <a:pPr indent="-3492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Karla"/>
              <a:buChar char="○"/>
            </a:pPr>
            <a:r>
              <a:rPr lang="en" sz="1900">
                <a:latin typeface="Karla"/>
                <a:ea typeface="Karla"/>
                <a:cs typeface="Karla"/>
                <a:sym typeface="Karla"/>
              </a:rPr>
              <a:t>Double current digit and add the next leftmost digit</a:t>
            </a:r>
            <a:endParaRPr sz="1900">
              <a:latin typeface="Karla"/>
              <a:ea typeface="Karla"/>
              <a:cs typeface="Karla"/>
              <a:sym typeface="Karla"/>
            </a:endParaRPr>
          </a:p>
          <a:p>
            <a:pPr indent="-3492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Karla"/>
              <a:buChar char="○"/>
            </a:pPr>
            <a:r>
              <a:rPr lang="en" sz="1900">
                <a:latin typeface="Karla"/>
                <a:ea typeface="Karla"/>
                <a:cs typeface="Karla"/>
                <a:sym typeface="Karla"/>
              </a:rPr>
              <a:t>Repeat the previous step until out of digits</a:t>
            </a:r>
            <a:endParaRPr sz="1900"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390" name="Google Shape;390;p31"/>
          <p:cNvSpPr txBox="1"/>
          <p:nvPr>
            <p:ph idx="1" type="body"/>
          </p:nvPr>
        </p:nvSpPr>
        <p:spPr>
          <a:xfrm>
            <a:off x="6994525" y="4795450"/>
            <a:ext cx="1724700" cy="3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600"/>
              <a:buNone/>
            </a:pPr>
            <a:r>
              <a:rPr lang="en" sz="1000"/>
              <a:t>Source : wikihow.com</a:t>
            </a:r>
            <a:endParaRPr sz="10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8BC34A"/>
        </a:solidFill>
      </p:bgPr>
    </p:bg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32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96" name="Google Shape;396;p32"/>
          <p:cNvSpPr txBox="1"/>
          <p:nvPr>
            <p:ph type="title"/>
          </p:nvPr>
        </p:nvSpPr>
        <p:spPr>
          <a:xfrm>
            <a:off x="317400" y="363100"/>
            <a:ext cx="681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BINARY TO DECIMAL </a:t>
            </a:r>
            <a:r>
              <a:rPr b="1" lang="en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CONVERSION (cont)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97" name="Google Shape;397;p32"/>
          <p:cNvSpPr txBox="1"/>
          <p:nvPr>
            <p:ph idx="1" type="body"/>
          </p:nvPr>
        </p:nvSpPr>
        <p:spPr>
          <a:xfrm>
            <a:off x="410750" y="1405475"/>
            <a:ext cx="6916800" cy="75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●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Example 1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○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Convert binary number 1011</a:t>
            </a:r>
            <a:r>
              <a:rPr baseline="-25000" lang="en" sz="2000">
                <a:latin typeface="Karla"/>
                <a:ea typeface="Karla"/>
                <a:cs typeface="Karla"/>
                <a:sym typeface="Karla"/>
              </a:rPr>
              <a:t>10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into decimal number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2000" u="sng">
                <a:latin typeface="Karla"/>
                <a:ea typeface="Karla"/>
                <a:cs typeface="Karla"/>
                <a:sym typeface="Karla"/>
              </a:rPr>
              <a:t>Method 1 : Use Positional Notation</a:t>
            </a:r>
            <a:endParaRPr sz="2000" u="sng">
              <a:latin typeface="Karla"/>
              <a:ea typeface="Karla"/>
              <a:cs typeface="Karla"/>
              <a:sym typeface="Karla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baseline="-25000" sz="2000">
              <a:latin typeface="Karla"/>
              <a:ea typeface="Karla"/>
              <a:cs typeface="Karla"/>
              <a:sym typeface="Karla"/>
            </a:endParaRPr>
          </a:p>
        </p:txBody>
      </p:sp>
      <p:graphicFrame>
        <p:nvGraphicFramePr>
          <p:cNvPr id="398" name="Google Shape;398;p32"/>
          <p:cNvGraphicFramePr/>
          <p:nvPr/>
        </p:nvGraphicFramePr>
        <p:xfrm>
          <a:off x="656800" y="26254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{F19169D9-C047-4C32-A091-EB0F2B846E70}</a:tableStyleId>
              </a:tblPr>
              <a:tblGrid>
                <a:gridCol w="1667700"/>
                <a:gridCol w="1667700"/>
                <a:gridCol w="1667700"/>
                <a:gridCol w="1667700"/>
              </a:tblGrid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2</a:t>
                      </a:r>
                      <a:r>
                        <a:rPr baseline="30000" lang="en" sz="1600" u="none" cap="none" strike="noStrike"/>
                        <a:t>3</a:t>
                      </a:r>
                      <a:endParaRPr baseline="30000" sz="16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2</a:t>
                      </a:r>
                      <a:r>
                        <a:rPr baseline="30000" lang="en" sz="1600" u="none" cap="none" strike="noStrike"/>
                        <a:t>2</a:t>
                      </a:r>
                      <a:endParaRPr baseline="30000" sz="16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2</a:t>
                      </a:r>
                      <a:r>
                        <a:rPr baseline="30000" lang="en" sz="1600" u="none" cap="none" strike="noStrike"/>
                        <a:t>1</a:t>
                      </a:r>
                      <a:endParaRPr baseline="30000" sz="16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2</a:t>
                      </a:r>
                      <a:r>
                        <a:rPr baseline="30000" lang="en" sz="1600" u="none" cap="none" strike="noStrike"/>
                        <a:t>0</a:t>
                      </a:r>
                      <a:endParaRPr baseline="30000" sz="16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8</a:t>
                      </a:r>
                      <a:endParaRPr sz="16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4</a:t>
                      </a:r>
                      <a:endParaRPr sz="16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2</a:t>
                      </a:r>
                      <a:endParaRPr sz="16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1</a:t>
                      </a:r>
                      <a:endParaRPr sz="16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" sz="1600" u="none" cap="none" strike="noStrike">
                          <a:solidFill>
                            <a:srgbClr val="FF0000"/>
                          </a:solidFill>
                        </a:rPr>
                        <a:t>1</a:t>
                      </a:r>
                      <a:endParaRPr b="1" sz="16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" sz="1600" u="none" cap="none" strike="noStrike">
                          <a:solidFill>
                            <a:srgbClr val="FF0000"/>
                          </a:solidFill>
                        </a:rPr>
                        <a:t>0</a:t>
                      </a:r>
                      <a:endParaRPr b="1" sz="16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" sz="1600" u="none" cap="none" strike="noStrike">
                          <a:solidFill>
                            <a:srgbClr val="FF0000"/>
                          </a:solidFill>
                        </a:rPr>
                        <a:t>1</a:t>
                      </a:r>
                      <a:endParaRPr b="1" sz="16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" sz="1600" u="none" cap="none" strike="noStrike">
                          <a:solidFill>
                            <a:srgbClr val="FF0000"/>
                          </a:solidFill>
                        </a:rPr>
                        <a:t>1</a:t>
                      </a:r>
                      <a:endParaRPr b="1" sz="16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" sz="1600" u="none" cap="none" strike="noStrike"/>
                        <a:t>8</a:t>
                      </a:r>
                      <a:endParaRPr b="1" sz="16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" sz="1600" u="none" cap="none" strike="noStrike"/>
                        <a:t>0</a:t>
                      </a:r>
                      <a:endParaRPr b="1" sz="16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" sz="1600" u="none" cap="none" strike="noStrike"/>
                        <a:t>2</a:t>
                      </a:r>
                      <a:endParaRPr b="1" sz="16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" sz="1600" u="none" cap="none" strike="noStrike"/>
                        <a:t>1</a:t>
                      </a:r>
                      <a:endParaRPr b="1" sz="16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</a:tbl>
          </a:graphicData>
        </a:graphic>
      </p:graphicFrame>
      <p:sp>
        <p:nvSpPr>
          <p:cNvPr id="399" name="Google Shape;399;p32"/>
          <p:cNvSpPr txBox="1"/>
          <p:nvPr/>
        </p:nvSpPr>
        <p:spPr>
          <a:xfrm>
            <a:off x="2105700" y="3916950"/>
            <a:ext cx="4182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p32"/>
          <p:cNvSpPr txBox="1"/>
          <p:nvPr/>
        </p:nvSpPr>
        <p:spPr>
          <a:xfrm>
            <a:off x="3783100" y="3953850"/>
            <a:ext cx="4182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Google Shape;401;p32"/>
          <p:cNvSpPr txBox="1"/>
          <p:nvPr/>
        </p:nvSpPr>
        <p:spPr>
          <a:xfrm>
            <a:off x="5460500" y="3953850"/>
            <a:ext cx="4182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p32"/>
          <p:cNvSpPr txBox="1"/>
          <p:nvPr/>
        </p:nvSpPr>
        <p:spPr>
          <a:xfrm>
            <a:off x="3416350" y="4422100"/>
            <a:ext cx="1256700" cy="537300"/>
          </a:xfrm>
          <a:prstGeom prst="rect">
            <a:avLst/>
          </a:prstGeom>
          <a:noFill/>
          <a:ln cap="flat" cmpd="sng" w="1905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1011</a:t>
            </a:r>
            <a:r>
              <a:rPr b="0" baseline="-2500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2</a:t>
            </a: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 = 11</a:t>
            </a:r>
            <a:r>
              <a:rPr b="0" baseline="-2500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10</a:t>
            </a:r>
            <a:endParaRPr b="0" baseline="-25000" i="0" sz="2000" u="none" cap="none" strike="noStrike">
              <a:solidFill>
                <a:schemeClr val="dk2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403" name="Google Shape;403;p32"/>
          <p:cNvSpPr txBox="1"/>
          <p:nvPr/>
        </p:nvSpPr>
        <p:spPr>
          <a:xfrm>
            <a:off x="7095450" y="3953850"/>
            <a:ext cx="4182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" name="Google Shape;404;p32"/>
          <p:cNvSpPr txBox="1"/>
          <p:nvPr/>
        </p:nvSpPr>
        <p:spPr>
          <a:xfrm>
            <a:off x="7412700" y="395385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8BC34A"/>
        </a:solidFill>
      </p:bgPr>
    </p:bg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33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0" name="Google Shape;410;p33"/>
          <p:cNvSpPr txBox="1"/>
          <p:nvPr>
            <p:ph type="title"/>
          </p:nvPr>
        </p:nvSpPr>
        <p:spPr>
          <a:xfrm>
            <a:off x="317400" y="363100"/>
            <a:ext cx="681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BINARY TO DECIMAL </a:t>
            </a:r>
            <a:r>
              <a:rPr b="1" lang="en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CONVERSION (cont)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11" name="Google Shape;411;p33"/>
          <p:cNvSpPr txBox="1"/>
          <p:nvPr>
            <p:ph idx="1" type="body"/>
          </p:nvPr>
        </p:nvSpPr>
        <p:spPr>
          <a:xfrm>
            <a:off x="449566" y="1148146"/>
            <a:ext cx="7194900" cy="75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●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Example 1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○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Convert binary number 1011011</a:t>
            </a:r>
            <a:r>
              <a:rPr baseline="-25000" lang="en" sz="2000">
                <a:latin typeface="Karla"/>
                <a:ea typeface="Karla"/>
                <a:cs typeface="Karla"/>
                <a:sym typeface="Karla"/>
              </a:rPr>
              <a:t>10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into decimal number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2000" u="sng">
                <a:latin typeface="Karla"/>
                <a:ea typeface="Karla"/>
                <a:cs typeface="Karla"/>
                <a:sym typeface="Karla"/>
              </a:rPr>
              <a:t>Method 1 : Use Positional Notation</a:t>
            </a:r>
            <a:endParaRPr sz="2000" u="sng">
              <a:latin typeface="Karla"/>
              <a:ea typeface="Karla"/>
              <a:cs typeface="Karla"/>
              <a:sym typeface="Karla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baseline="-25000" sz="2000"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412" name="Google Shape;412;p33"/>
          <p:cNvSpPr txBox="1"/>
          <p:nvPr/>
        </p:nvSpPr>
        <p:spPr>
          <a:xfrm>
            <a:off x="3055525" y="4429175"/>
            <a:ext cx="1670700" cy="537300"/>
          </a:xfrm>
          <a:prstGeom prst="rect">
            <a:avLst/>
          </a:prstGeom>
          <a:noFill/>
          <a:ln cap="flat" cmpd="sng" w="1905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1011011</a:t>
            </a:r>
            <a:r>
              <a:rPr b="0" baseline="-2500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2</a:t>
            </a: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 = 91</a:t>
            </a:r>
            <a:r>
              <a:rPr b="0" baseline="-2500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10</a:t>
            </a:r>
            <a:endParaRPr b="0" baseline="-25000" i="0" sz="2000" u="none" cap="none" strike="noStrike">
              <a:solidFill>
                <a:schemeClr val="dk2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graphicFrame>
        <p:nvGraphicFramePr>
          <p:cNvPr id="413" name="Google Shape;413;p33"/>
          <p:cNvGraphicFramePr/>
          <p:nvPr/>
        </p:nvGraphicFramePr>
        <p:xfrm>
          <a:off x="483081" y="27833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{F19169D9-C047-4C32-A091-EB0F2B846E70}</a:tableStyleId>
              </a:tblPr>
              <a:tblGrid>
                <a:gridCol w="972950"/>
                <a:gridCol w="972950"/>
                <a:gridCol w="972950"/>
                <a:gridCol w="972950"/>
                <a:gridCol w="972950"/>
                <a:gridCol w="972950"/>
                <a:gridCol w="972950"/>
              </a:tblGrid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600" u="none" cap="none" strike="noStrike">
                          <a:solidFill>
                            <a:schemeClr val="dk1"/>
                          </a:solidFill>
                        </a:rPr>
                        <a:t>2</a:t>
                      </a:r>
                      <a:r>
                        <a:rPr baseline="30000" lang="en" sz="1600" u="none" cap="none" strike="noStrike">
                          <a:solidFill>
                            <a:schemeClr val="dk1"/>
                          </a:solidFill>
                        </a:rPr>
                        <a:t>6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>
                          <a:solidFill>
                            <a:schemeClr val="dk1"/>
                          </a:solidFill>
                        </a:rPr>
                        <a:t>2</a:t>
                      </a:r>
                      <a:r>
                        <a:rPr baseline="30000" lang="en" sz="1600" u="none" cap="none" strike="noStrike">
                          <a:solidFill>
                            <a:schemeClr val="dk1"/>
                          </a:solidFill>
                        </a:rPr>
                        <a:t>5</a:t>
                      </a:r>
                      <a:endParaRPr sz="1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>
                          <a:solidFill>
                            <a:schemeClr val="dk1"/>
                          </a:solidFill>
                        </a:rPr>
                        <a:t>2</a:t>
                      </a:r>
                      <a:r>
                        <a:rPr baseline="30000" lang="en" sz="1600" u="none" cap="none" strike="noStrike">
                          <a:solidFill>
                            <a:schemeClr val="dk1"/>
                          </a:solidFill>
                        </a:rPr>
                        <a:t>4</a:t>
                      </a:r>
                      <a:endParaRPr sz="16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2</a:t>
                      </a:r>
                      <a:r>
                        <a:rPr baseline="30000" lang="en" sz="1600" u="none" cap="none" strike="noStrike"/>
                        <a:t>3</a:t>
                      </a:r>
                      <a:endParaRPr baseline="30000" sz="16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2</a:t>
                      </a:r>
                      <a:r>
                        <a:rPr baseline="30000" lang="en" sz="1600" u="none" cap="none" strike="noStrike"/>
                        <a:t>2</a:t>
                      </a:r>
                      <a:endParaRPr baseline="30000" sz="16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2</a:t>
                      </a:r>
                      <a:r>
                        <a:rPr baseline="30000" lang="en" sz="1600" u="none" cap="none" strike="noStrike"/>
                        <a:t>1</a:t>
                      </a:r>
                      <a:endParaRPr baseline="30000" sz="16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2</a:t>
                      </a:r>
                      <a:r>
                        <a:rPr baseline="30000" lang="en" sz="1600" u="none" cap="none" strike="noStrike"/>
                        <a:t>0</a:t>
                      </a:r>
                      <a:endParaRPr baseline="30000" sz="16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64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32</a:t>
                      </a:r>
                      <a:endParaRPr sz="16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16</a:t>
                      </a:r>
                      <a:endParaRPr sz="16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8</a:t>
                      </a:r>
                      <a:endParaRPr sz="16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4</a:t>
                      </a:r>
                      <a:endParaRPr sz="16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2</a:t>
                      </a:r>
                      <a:endParaRPr sz="16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1</a:t>
                      </a:r>
                      <a:endParaRPr sz="16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rgbClr val="FF0000"/>
                          </a:solidFill>
                        </a:rPr>
                        <a:t>1</a:t>
                      </a:r>
                      <a:endParaRPr b="1" sz="14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rgbClr val="FF0000"/>
                          </a:solidFill>
                        </a:rPr>
                        <a:t>0</a:t>
                      </a:r>
                      <a:endParaRPr b="1" sz="14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rgbClr val="FF0000"/>
                          </a:solidFill>
                        </a:rPr>
                        <a:t>1</a:t>
                      </a:r>
                      <a:endParaRPr b="1" sz="14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rgbClr val="FF0000"/>
                          </a:solidFill>
                        </a:rPr>
                        <a:t>1</a:t>
                      </a:r>
                      <a:endParaRPr b="1" sz="14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rgbClr val="FF0000"/>
                          </a:solidFill>
                        </a:rPr>
                        <a:t>0</a:t>
                      </a:r>
                      <a:endParaRPr b="1" sz="14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rgbClr val="FF0000"/>
                          </a:solidFill>
                        </a:rPr>
                        <a:t>1</a:t>
                      </a:r>
                      <a:endParaRPr b="1" sz="14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rgbClr val="FF0000"/>
                          </a:solidFill>
                        </a:rPr>
                        <a:t>1</a:t>
                      </a:r>
                      <a:endParaRPr b="1" sz="14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/>
                        <a:t>64</a:t>
                      </a:r>
                      <a:endParaRPr b="1"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/>
                        <a:t>0</a:t>
                      </a:r>
                      <a:endParaRPr b="1"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/>
                        <a:t>16</a:t>
                      </a:r>
                      <a:endParaRPr b="1"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/>
                        <a:t>8</a:t>
                      </a:r>
                      <a:endParaRPr b="1"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/>
                        <a:t>0</a:t>
                      </a:r>
                      <a:endParaRPr b="1"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/>
                        <a:t>2</a:t>
                      </a:r>
                      <a:endParaRPr b="1"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/>
                        <a:t>1</a:t>
                      </a:r>
                      <a:endParaRPr b="1" sz="1400" u="none" cap="none" strike="noStrike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414" name="Google Shape;414;p33"/>
          <p:cNvSpPr txBox="1"/>
          <p:nvPr/>
        </p:nvSpPr>
        <p:spPr>
          <a:xfrm>
            <a:off x="1249625" y="3840250"/>
            <a:ext cx="4182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Google Shape;415;p33"/>
          <p:cNvSpPr txBox="1"/>
          <p:nvPr/>
        </p:nvSpPr>
        <p:spPr>
          <a:xfrm>
            <a:off x="2230138" y="3840250"/>
            <a:ext cx="4182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33"/>
          <p:cNvSpPr txBox="1"/>
          <p:nvPr/>
        </p:nvSpPr>
        <p:spPr>
          <a:xfrm>
            <a:off x="3210650" y="3840250"/>
            <a:ext cx="4182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p33"/>
          <p:cNvSpPr txBox="1"/>
          <p:nvPr/>
        </p:nvSpPr>
        <p:spPr>
          <a:xfrm>
            <a:off x="7095450" y="3840250"/>
            <a:ext cx="4182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418;p33"/>
          <p:cNvSpPr txBox="1"/>
          <p:nvPr/>
        </p:nvSpPr>
        <p:spPr>
          <a:xfrm>
            <a:off x="7370116" y="382515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91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Google Shape;419;p33"/>
          <p:cNvSpPr txBox="1"/>
          <p:nvPr/>
        </p:nvSpPr>
        <p:spPr>
          <a:xfrm>
            <a:off x="4181850" y="3825150"/>
            <a:ext cx="4182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33"/>
          <p:cNvSpPr txBox="1"/>
          <p:nvPr/>
        </p:nvSpPr>
        <p:spPr>
          <a:xfrm>
            <a:off x="5153050" y="3840250"/>
            <a:ext cx="4182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33"/>
          <p:cNvSpPr txBox="1"/>
          <p:nvPr/>
        </p:nvSpPr>
        <p:spPr>
          <a:xfrm>
            <a:off x="6115800" y="3840250"/>
            <a:ext cx="4182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8BC34A"/>
        </a:solidFill>
      </p:bgPr>
    </p:bg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34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27" name="Google Shape;427;p34"/>
          <p:cNvSpPr txBox="1"/>
          <p:nvPr>
            <p:ph type="title"/>
          </p:nvPr>
        </p:nvSpPr>
        <p:spPr>
          <a:xfrm>
            <a:off x="317400" y="808025"/>
            <a:ext cx="6735300" cy="10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DECIMAL TO BINARY </a:t>
            </a:r>
            <a:r>
              <a:rPr b="1" lang="en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CONVERSION </a:t>
            </a:r>
            <a:r>
              <a:rPr b="1" lang="en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(</a:t>
            </a: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Exercise</a:t>
            </a:r>
            <a:r>
              <a:rPr b="1" lang="en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4)</a:t>
            </a:r>
            <a:endParaRPr b="1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8" name="Google Shape;428;p34"/>
          <p:cNvSpPr txBox="1"/>
          <p:nvPr>
            <p:ph idx="1" type="body"/>
          </p:nvPr>
        </p:nvSpPr>
        <p:spPr>
          <a:xfrm>
            <a:off x="517300" y="1861800"/>
            <a:ext cx="7141200" cy="29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Convert the following decimal numbers to their binary equivalents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Karla"/>
              <a:buAutoNum type="arabicParenR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101</a:t>
            </a:r>
            <a:r>
              <a:rPr baseline="-25000" lang="en" sz="2000">
                <a:latin typeface="Karla"/>
                <a:ea typeface="Karla"/>
                <a:cs typeface="Karla"/>
                <a:sym typeface="Karla"/>
              </a:rPr>
              <a:t>2</a:t>
            </a:r>
            <a:endParaRPr baseline="-25000" sz="2000">
              <a:latin typeface="Karla"/>
              <a:ea typeface="Karla"/>
              <a:cs typeface="Karla"/>
              <a:sym typeface="Karla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AutoNum type="arabicParenR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1010</a:t>
            </a:r>
            <a:r>
              <a:rPr baseline="-25000" lang="en" sz="2000">
                <a:latin typeface="Karla"/>
                <a:ea typeface="Karla"/>
                <a:cs typeface="Karla"/>
                <a:sym typeface="Karla"/>
              </a:rPr>
              <a:t>2</a:t>
            </a:r>
            <a:endParaRPr baseline="-25000" sz="2000">
              <a:latin typeface="Karla"/>
              <a:ea typeface="Karla"/>
              <a:cs typeface="Karla"/>
              <a:sym typeface="Karla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AutoNum type="arabicParenR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11101</a:t>
            </a:r>
            <a:r>
              <a:rPr baseline="-25000" lang="en" sz="2000">
                <a:latin typeface="Karla"/>
                <a:ea typeface="Karla"/>
                <a:cs typeface="Karla"/>
                <a:sym typeface="Karla"/>
              </a:rPr>
              <a:t>2</a:t>
            </a:r>
            <a:endParaRPr baseline="-25000" sz="2000">
              <a:latin typeface="Karla"/>
              <a:ea typeface="Karla"/>
              <a:cs typeface="Karla"/>
              <a:sym typeface="Karla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AutoNum type="arabicParenR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101110</a:t>
            </a:r>
            <a:r>
              <a:rPr baseline="-25000" lang="en" sz="2000">
                <a:latin typeface="Karla"/>
                <a:ea typeface="Karla"/>
                <a:cs typeface="Karla"/>
                <a:sym typeface="Karla"/>
              </a:rPr>
              <a:t>2</a:t>
            </a:r>
            <a:endParaRPr baseline="-25000" sz="2000">
              <a:latin typeface="Karla"/>
              <a:ea typeface="Karla"/>
              <a:cs typeface="Karla"/>
              <a:sym typeface="Karla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AutoNum type="arabicParenR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1100001</a:t>
            </a:r>
            <a:r>
              <a:rPr baseline="-25000" lang="en" sz="2000">
                <a:latin typeface="Karla"/>
                <a:ea typeface="Karla"/>
                <a:cs typeface="Karla"/>
                <a:sym typeface="Karla"/>
              </a:rPr>
              <a:t>2</a:t>
            </a:r>
            <a:endParaRPr baseline="-25000" sz="2000"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EB3B"/>
        </a:solidFill>
      </p:bgPr>
    </p:bg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35"/>
          <p:cNvSpPr txBox="1"/>
          <p:nvPr>
            <p:ph type="title"/>
          </p:nvPr>
        </p:nvSpPr>
        <p:spPr>
          <a:xfrm>
            <a:off x="4571994" y="3391975"/>
            <a:ext cx="3928500" cy="48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 sz="7200">
                <a:solidFill>
                  <a:srgbClr val="FF9900"/>
                </a:solidFill>
                <a:latin typeface="Montserrat"/>
                <a:ea typeface="Montserrat"/>
                <a:cs typeface="Montserrat"/>
                <a:sym typeface="Montserrat"/>
              </a:rPr>
              <a:t>3.</a:t>
            </a:r>
            <a:endParaRPr b="1" sz="7200">
              <a:solidFill>
                <a:srgbClr val="FF99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Octal Numbering System</a:t>
            </a:r>
            <a:endParaRPr b="1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34" name="Google Shape;434;p35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EB3B"/>
        </a:solidFill>
      </p:bgPr>
    </p:bg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36"/>
          <p:cNvSpPr txBox="1"/>
          <p:nvPr>
            <p:ph type="ctrTitle"/>
          </p:nvPr>
        </p:nvSpPr>
        <p:spPr>
          <a:xfrm>
            <a:off x="648300" y="3175950"/>
            <a:ext cx="3740100" cy="1182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b="1" lang="en" sz="7200">
                <a:solidFill>
                  <a:srgbClr val="FFC107"/>
                </a:solidFill>
                <a:latin typeface="Montserrat"/>
                <a:ea typeface="Montserrat"/>
                <a:cs typeface="Montserrat"/>
                <a:sym typeface="Montserrat"/>
              </a:rPr>
              <a:t>3.1</a:t>
            </a:r>
            <a:endParaRPr b="1" sz="7200">
              <a:solidFill>
                <a:srgbClr val="FFC10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b="1" lang="en" sz="2600">
                <a:solidFill>
                  <a:srgbClr val="666666"/>
                </a:solidFill>
                <a:latin typeface="Montserrat"/>
                <a:ea typeface="Montserrat"/>
                <a:cs typeface="Montserrat"/>
                <a:sym typeface="Montserrat"/>
              </a:rPr>
              <a:t>Octal number system</a:t>
            </a:r>
            <a:endParaRPr b="1" sz="2600">
              <a:solidFill>
                <a:srgbClr val="66666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EB3B"/>
        </a:solidFill>
      </p:bgPr>
    </p:bg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37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45" name="Google Shape;445;p37"/>
          <p:cNvSpPr txBox="1"/>
          <p:nvPr>
            <p:ph type="title"/>
          </p:nvPr>
        </p:nvSpPr>
        <p:spPr>
          <a:xfrm>
            <a:off x="311425" y="432150"/>
            <a:ext cx="681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OCTAL </a:t>
            </a:r>
            <a:r>
              <a:rPr b="1" lang="en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NUMBER SYSTEM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6" name="Google Shape;446;p37"/>
          <p:cNvSpPr txBox="1"/>
          <p:nvPr>
            <p:ph idx="1" type="body"/>
          </p:nvPr>
        </p:nvSpPr>
        <p:spPr>
          <a:xfrm>
            <a:off x="528650" y="953400"/>
            <a:ext cx="6916800" cy="36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Karla"/>
              <a:buChar char="●"/>
            </a:pPr>
            <a:r>
              <a:rPr lang="en" sz="1900">
                <a:latin typeface="Karla"/>
                <a:ea typeface="Karla"/>
                <a:cs typeface="Karla"/>
                <a:sym typeface="Karla"/>
              </a:rPr>
              <a:t>Have 8 possible digit value from 0 and 7</a:t>
            </a:r>
            <a:endParaRPr sz="1900">
              <a:latin typeface="Karla"/>
              <a:ea typeface="Karla"/>
              <a:cs typeface="Karla"/>
              <a:sym typeface="Karla"/>
            </a:endParaRPr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Karla"/>
              <a:buChar char="●"/>
            </a:pPr>
            <a:r>
              <a:rPr lang="en" sz="1900">
                <a:latin typeface="Karla"/>
                <a:ea typeface="Karla"/>
                <a:cs typeface="Karla"/>
                <a:sym typeface="Karla"/>
              </a:rPr>
              <a:t>Requires only 3 bits to represent value</a:t>
            </a:r>
            <a:endParaRPr sz="1900">
              <a:latin typeface="Karla"/>
              <a:ea typeface="Karla"/>
              <a:cs typeface="Karla"/>
              <a:sym typeface="Karla"/>
            </a:endParaRPr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Karla"/>
              <a:buChar char="●"/>
            </a:pPr>
            <a:r>
              <a:rPr lang="en" sz="1900">
                <a:latin typeface="Karla"/>
                <a:ea typeface="Karla"/>
                <a:cs typeface="Karla"/>
                <a:sym typeface="Karla"/>
              </a:rPr>
              <a:t>A </a:t>
            </a:r>
            <a:r>
              <a:rPr b="1" lang="en" sz="1900">
                <a:latin typeface="Karla"/>
                <a:ea typeface="Karla"/>
                <a:cs typeface="Karla"/>
                <a:sym typeface="Karla"/>
              </a:rPr>
              <a:t>positional value system</a:t>
            </a:r>
            <a:r>
              <a:rPr lang="en" sz="1900">
                <a:latin typeface="Karla"/>
                <a:ea typeface="Karla"/>
                <a:cs typeface="Karla"/>
                <a:sym typeface="Karla"/>
              </a:rPr>
              <a:t> - each digit has a value expressed in power of 8</a:t>
            </a:r>
            <a:endParaRPr sz="1900"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1900">
              <a:latin typeface="Karla"/>
              <a:ea typeface="Karla"/>
              <a:cs typeface="Karla"/>
              <a:sym typeface="Karla"/>
            </a:endParaRPr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Karla"/>
              <a:buChar char="●"/>
            </a:pPr>
            <a:r>
              <a:rPr lang="en" sz="1900">
                <a:latin typeface="Karla"/>
                <a:ea typeface="Karla"/>
                <a:cs typeface="Karla"/>
                <a:sym typeface="Karla"/>
              </a:rPr>
              <a:t>The rightmost digit is called Least Significant Bit (LSB) and leftmost digit is called Most Significant Bit (MSB)  :</a:t>
            </a:r>
            <a:endParaRPr sz="1900">
              <a:latin typeface="Karla"/>
              <a:ea typeface="Karla"/>
              <a:cs typeface="Karla"/>
              <a:sym typeface="Karla"/>
            </a:endParaRPr>
          </a:p>
          <a:p>
            <a:pPr indent="-228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Karla"/>
              <a:buNone/>
            </a:pPr>
            <a:r>
              <a:t/>
            </a:r>
            <a:endParaRPr sz="1900">
              <a:latin typeface="Karla"/>
              <a:ea typeface="Karla"/>
              <a:cs typeface="Karla"/>
              <a:sym typeface="Karla"/>
            </a:endParaRPr>
          </a:p>
          <a:p>
            <a:pPr indent="228600" lvl="0" marL="1600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r>
              <a:rPr lang="en" sz="1900">
                <a:latin typeface="Karla"/>
                <a:ea typeface="Karla"/>
                <a:cs typeface="Karla"/>
                <a:sym typeface="Karla"/>
              </a:rPr>
              <a:t>MSB					LSB</a:t>
            </a:r>
            <a:endParaRPr sz="1900">
              <a:latin typeface="Karla"/>
              <a:ea typeface="Karla"/>
              <a:cs typeface="Karla"/>
              <a:sym typeface="Karla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1900"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</a:pPr>
            <a:r>
              <a:t/>
            </a:r>
            <a:endParaRPr sz="1900"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447" name="Google Shape;447;p37"/>
          <p:cNvSpPr txBox="1"/>
          <p:nvPr>
            <p:ph idx="1" type="body"/>
          </p:nvPr>
        </p:nvSpPr>
        <p:spPr>
          <a:xfrm>
            <a:off x="6510075" y="4795450"/>
            <a:ext cx="1724700" cy="3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600"/>
              <a:buNone/>
            </a:pPr>
            <a:r>
              <a:rPr lang="en" sz="1000"/>
              <a:t>Source : tutorialspoint</a:t>
            </a:r>
            <a:endParaRPr sz="1000"/>
          </a:p>
        </p:txBody>
      </p:sp>
      <p:graphicFrame>
        <p:nvGraphicFramePr>
          <p:cNvPr id="448" name="Google Shape;448;p37"/>
          <p:cNvGraphicFramePr/>
          <p:nvPr/>
        </p:nvGraphicFramePr>
        <p:xfrm>
          <a:off x="850088" y="24731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{F19169D9-C047-4C32-A091-EB0F2B846E70}</a:tableStyleId>
              </a:tblPr>
              <a:tblGrid>
                <a:gridCol w="1267575"/>
                <a:gridCol w="1267575"/>
                <a:gridCol w="1267575"/>
                <a:gridCol w="1267575"/>
                <a:gridCol w="1267575"/>
              </a:tblGrid>
              <a:tr h="177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8</a:t>
                      </a:r>
                      <a:r>
                        <a:rPr baseline="30000" lang="en" sz="1400" u="none" cap="none" strike="noStrike"/>
                        <a:t>4 </a:t>
                      </a:r>
                      <a:r>
                        <a:rPr lang="en" sz="1400" u="none" cap="none" strike="noStrike"/>
                        <a:t>= 4096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8</a:t>
                      </a:r>
                      <a:r>
                        <a:rPr baseline="30000" lang="en" sz="1400" u="none" cap="none" strike="noStrike"/>
                        <a:t>3 </a:t>
                      </a:r>
                      <a:r>
                        <a:rPr lang="en" sz="1400" u="none" cap="none" strike="noStrike"/>
                        <a:t>= 512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8</a:t>
                      </a:r>
                      <a:r>
                        <a:rPr baseline="30000" lang="en" sz="1400" u="none" cap="none" strike="noStrike"/>
                        <a:t>2 </a:t>
                      </a:r>
                      <a:r>
                        <a:rPr lang="en" sz="1400" u="none" cap="none" strike="noStrike"/>
                        <a:t>= 64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8</a:t>
                      </a:r>
                      <a:r>
                        <a:rPr baseline="30000" lang="en" sz="1400" u="none" cap="none" strike="noStrike"/>
                        <a:t>1 </a:t>
                      </a:r>
                      <a:r>
                        <a:rPr lang="en" sz="1400" u="none" cap="none" strike="noStrike"/>
                        <a:t>= 8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8</a:t>
                      </a:r>
                      <a:r>
                        <a:rPr baseline="30000" lang="en" sz="1400" u="none" cap="none" strike="noStrike"/>
                        <a:t>0 </a:t>
                      </a:r>
                      <a:r>
                        <a:rPr lang="en" sz="1400" u="none" cap="none" strike="noStrike"/>
                        <a:t>= 1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graphicFrame>
        <p:nvGraphicFramePr>
          <p:cNvPr id="449" name="Google Shape;449;p37"/>
          <p:cNvGraphicFramePr/>
          <p:nvPr/>
        </p:nvGraphicFramePr>
        <p:xfrm>
          <a:off x="2117663" y="37322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{F19169D9-C047-4C32-A091-EB0F2B846E70}</a:tableStyleId>
              </a:tblPr>
              <a:tblGrid>
                <a:gridCol w="1267575"/>
                <a:gridCol w="1267575"/>
                <a:gridCol w="1267575"/>
              </a:tblGrid>
              <a:tr h="341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2</a:t>
                      </a:r>
                      <a:endParaRPr baseline="30000"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5</a:t>
                      </a:r>
                      <a:endParaRPr baseline="30000"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1</a:t>
                      </a:r>
                      <a:endParaRPr baseline="30000" sz="1400" u="none" cap="none" strike="noStrike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EB3B"/>
        </a:solidFill>
      </p:bgPr>
    </p:bg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38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55" name="Google Shape;455;p38"/>
          <p:cNvSpPr txBox="1"/>
          <p:nvPr>
            <p:ph type="title"/>
          </p:nvPr>
        </p:nvSpPr>
        <p:spPr>
          <a:xfrm>
            <a:off x="311275" y="354900"/>
            <a:ext cx="681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OCTAL </a:t>
            </a:r>
            <a:r>
              <a:rPr b="1" lang="en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NUMBER SYSTEM (cont)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graphicFrame>
        <p:nvGraphicFramePr>
          <p:cNvPr id="456" name="Google Shape;456;p38"/>
          <p:cNvGraphicFramePr/>
          <p:nvPr/>
        </p:nvGraphicFramePr>
        <p:xfrm>
          <a:off x="1574300" y="10253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{F19169D9-C047-4C32-A091-EB0F2B846E70}</a:tableStyleId>
              </a:tblPr>
              <a:tblGrid>
                <a:gridCol w="1489350"/>
                <a:gridCol w="1489350"/>
                <a:gridCol w="1489350"/>
              </a:tblGrid>
              <a:tr h="329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b="1" lang="en" sz="17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Decimal</a:t>
                      </a:r>
                      <a:endParaRPr b="1" sz="17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99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b="1" lang="en" sz="17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Octal</a:t>
                      </a:r>
                      <a:endParaRPr b="1" sz="17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99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b="1" lang="en" sz="17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Binary</a:t>
                      </a:r>
                      <a:endParaRPr b="1" sz="17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9999"/>
                    </a:solidFill>
                  </a:tcPr>
                </a:tc>
              </a:tr>
              <a:tr h="329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b="1" lang="en" sz="17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0</a:t>
                      </a:r>
                      <a:endParaRPr b="1" sz="17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b="1" lang="en" sz="17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0</a:t>
                      </a:r>
                      <a:endParaRPr b="1" sz="17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b="1" lang="en" sz="17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000</a:t>
                      </a:r>
                      <a:endParaRPr b="1" sz="17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9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b="1" lang="en" sz="17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1</a:t>
                      </a:r>
                      <a:endParaRPr b="1" sz="17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b="1" lang="en" sz="17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1</a:t>
                      </a:r>
                      <a:endParaRPr b="1" sz="17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b="1" lang="en" sz="17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001</a:t>
                      </a:r>
                      <a:endParaRPr b="1" sz="17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9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b="1" lang="en" sz="17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2</a:t>
                      </a:r>
                      <a:endParaRPr b="1" sz="17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b="1" lang="en" sz="17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2</a:t>
                      </a:r>
                      <a:endParaRPr b="1" sz="17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b="1" lang="en" sz="17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010</a:t>
                      </a:r>
                      <a:endParaRPr b="1" sz="17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9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b="1" lang="en" sz="17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3</a:t>
                      </a:r>
                      <a:endParaRPr b="1" sz="17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b="1" lang="en" sz="17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3</a:t>
                      </a:r>
                      <a:endParaRPr b="1" sz="17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b="1" lang="en" sz="17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011</a:t>
                      </a:r>
                      <a:endParaRPr b="1" sz="17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9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b="1" lang="en" sz="17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4</a:t>
                      </a:r>
                      <a:endParaRPr b="1" sz="17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b="1" lang="en" sz="17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4</a:t>
                      </a:r>
                      <a:endParaRPr b="1" sz="17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b="1" lang="en" sz="17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100</a:t>
                      </a:r>
                      <a:endParaRPr b="1" sz="17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9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b="1" lang="en" sz="17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5</a:t>
                      </a:r>
                      <a:endParaRPr b="1" sz="17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b="1" lang="en" sz="17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5</a:t>
                      </a:r>
                      <a:endParaRPr b="1" sz="17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b="1" lang="en" sz="17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101</a:t>
                      </a:r>
                      <a:endParaRPr b="1" sz="17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9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b="1" lang="en" sz="17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6</a:t>
                      </a:r>
                      <a:endParaRPr b="1" sz="17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b="1" lang="en" sz="17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6</a:t>
                      </a:r>
                      <a:endParaRPr b="1" sz="17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b="1" lang="en" sz="17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110</a:t>
                      </a:r>
                      <a:endParaRPr b="1" sz="17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9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b="1" lang="en" sz="17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7</a:t>
                      </a:r>
                      <a:endParaRPr b="1" sz="17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b="1" lang="en" sz="17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7</a:t>
                      </a:r>
                      <a:endParaRPr b="1" sz="17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b="1" lang="en" sz="17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111</a:t>
                      </a:r>
                      <a:endParaRPr b="1" sz="17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9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b="1" lang="en" sz="17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8</a:t>
                      </a:r>
                      <a:endParaRPr b="1" sz="17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b="1" lang="en" sz="17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10</a:t>
                      </a:r>
                      <a:endParaRPr b="1" sz="17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b="1" lang="en" sz="17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1000</a:t>
                      </a:r>
                      <a:endParaRPr b="1" sz="17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9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b="1" lang="en" sz="17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9</a:t>
                      </a:r>
                      <a:endParaRPr b="1" sz="17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b="1" lang="en" sz="17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11</a:t>
                      </a:r>
                      <a:endParaRPr b="1" sz="17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b="1" lang="en" sz="17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1001</a:t>
                      </a:r>
                      <a:endParaRPr b="1" sz="17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0000"/>
        </a:solid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0" name="Google Shape;120;p4"/>
          <p:cNvSpPr txBox="1"/>
          <p:nvPr>
            <p:ph type="title"/>
          </p:nvPr>
        </p:nvSpPr>
        <p:spPr>
          <a:xfrm>
            <a:off x="311700" y="1150550"/>
            <a:ext cx="681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What is </a:t>
            </a:r>
            <a:r>
              <a:rPr b="1" lang="en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NUMBER SYSTEM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1" name="Google Shape;121;p4"/>
          <p:cNvSpPr txBox="1"/>
          <p:nvPr>
            <p:ph idx="1" type="body"/>
          </p:nvPr>
        </p:nvSpPr>
        <p:spPr>
          <a:xfrm>
            <a:off x="510750" y="1848150"/>
            <a:ext cx="6611400" cy="272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●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A way to represent / writing numbers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●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A mathematical notation - representing numbers of a given set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●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Use of digits or other symbols in a consistent manner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</a:pPr>
            <a:r>
              <a:t/>
            </a:r>
            <a:endParaRPr sz="2000"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22" name="Google Shape;122;p4"/>
          <p:cNvSpPr txBox="1"/>
          <p:nvPr>
            <p:ph idx="1" type="body"/>
          </p:nvPr>
        </p:nvSpPr>
        <p:spPr>
          <a:xfrm>
            <a:off x="4862675" y="3259950"/>
            <a:ext cx="1724700" cy="4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600"/>
              <a:buNone/>
            </a:pPr>
            <a:r>
              <a:rPr lang="en" sz="1000"/>
              <a:t>Source : Wikipedia</a:t>
            </a:r>
            <a:endParaRPr sz="100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EB3B"/>
        </a:solidFill>
      </p:bgPr>
    </p:bg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39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62" name="Google Shape;462;p39"/>
          <p:cNvSpPr txBox="1"/>
          <p:nvPr>
            <p:ph type="title"/>
          </p:nvPr>
        </p:nvSpPr>
        <p:spPr>
          <a:xfrm>
            <a:off x="317400" y="1283975"/>
            <a:ext cx="681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OCTAL </a:t>
            </a:r>
            <a:r>
              <a:rPr b="1" lang="en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NUMBER SYSTEM (cont)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63" name="Google Shape;463;p39"/>
          <p:cNvSpPr txBox="1"/>
          <p:nvPr>
            <p:ph idx="1" type="body"/>
          </p:nvPr>
        </p:nvSpPr>
        <p:spPr>
          <a:xfrm>
            <a:off x="380900" y="1947075"/>
            <a:ext cx="6974700" cy="235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●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Example :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○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Octal number : 1</a:t>
            </a:r>
            <a:r>
              <a:rPr baseline="-25000" lang="en" sz="2000">
                <a:latin typeface="Karla"/>
                <a:ea typeface="Karla"/>
                <a:cs typeface="Karla"/>
                <a:sym typeface="Karla"/>
              </a:rPr>
              <a:t>8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can be represented as 1 x 8</a:t>
            </a:r>
            <a:r>
              <a:rPr baseline="30000" lang="en" sz="2000">
                <a:latin typeface="Karla"/>
                <a:ea typeface="Karla"/>
                <a:cs typeface="Karla"/>
                <a:sym typeface="Karla"/>
              </a:rPr>
              <a:t>0</a:t>
            </a:r>
            <a:endParaRPr baseline="30000" sz="2000">
              <a:latin typeface="Karla"/>
              <a:ea typeface="Karla"/>
              <a:cs typeface="Karla"/>
              <a:sym typeface="Karla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○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Octal number : 10</a:t>
            </a:r>
            <a:r>
              <a:rPr baseline="-25000" lang="en" sz="2000">
                <a:latin typeface="Karla"/>
                <a:ea typeface="Karla"/>
                <a:cs typeface="Karla"/>
                <a:sym typeface="Karla"/>
              </a:rPr>
              <a:t>8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can be represented as 1 x 8</a:t>
            </a:r>
            <a:r>
              <a:rPr baseline="30000" lang="en" sz="2000">
                <a:latin typeface="Karla"/>
                <a:ea typeface="Karla"/>
                <a:cs typeface="Karla"/>
                <a:sym typeface="Karla"/>
              </a:rPr>
              <a:t>1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+ 0 x 8</a:t>
            </a:r>
            <a:r>
              <a:rPr baseline="30000" lang="en" sz="2000">
                <a:latin typeface="Karla"/>
                <a:ea typeface="Karla"/>
                <a:cs typeface="Karla"/>
                <a:sym typeface="Karla"/>
              </a:rPr>
              <a:t>0 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○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Octal number : 257</a:t>
            </a:r>
            <a:r>
              <a:rPr baseline="-25000" lang="en" sz="2000">
                <a:latin typeface="Karla"/>
                <a:ea typeface="Karla"/>
                <a:cs typeface="Karla"/>
                <a:sym typeface="Karla"/>
              </a:rPr>
              <a:t>8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can be represented as 2 x 8</a:t>
            </a:r>
            <a:r>
              <a:rPr baseline="30000" lang="en" sz="2000">
                <a:latin typeface="Karla"/>
                <a:ea typeface="Karla"/>
                <a:cs typeface="Karla"/>
                <a:sym typeface="Karla"/>
              </a:rPr>
              <a:t>2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+ 5 x 8</a:t>
            </a:r>
            <a:r>
              <a:rPr baseline="30000" lang="en" sz="2000">
                <a:latin typeface="Karla"/>
                <a:ea typeface="Karla"/>
                <a:cs typeface="Karla"/>
                <a:sym typeface="Karla"/>
              </a:rPr>
              <a:t>1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+ 5 x 8</a:t>
            </a:r>
            <a:r>
              <a:rPr baseline="30000" lang="en" sz="2000">
                <a:latin typeface="Karla"/>
                <a:ea typeface="Karla"/>
                <a:cs typeface="Karla"/>
                <a:sym typeface="Karla"/>
              </a:rPr>
              <a:t>0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</a:pPr>
            <a:r>
              <a:t/>
            </a:r>
            <a:endParaRPr sz="2000"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EB3B"/>
        </a:solidFill>
      </p:bgPr>
    </p:bg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40"/>
          <p:cNvSpPr txBox="1"/>
          <p:nvPr>
            <p:ph type="ctrTitle"/>
          </p:nvPr>
        </p:nvSpPr>
        <p:spPr>
          <a:xfrm>
            <a:off x="648300" y="3175950"/>
            <a:ext cx="3740100" cy="1182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b="1" lang="en" sz="7200">
                <a:solidFill>
                  <a:srgbClr val="FFC107"/>
                </a:solidFill>
                <a:latin typeface="Montserrat"/>
                <a:ea typeface="Montserrat"/>
                <a:cs typeface="Montserrat"/>
                <a:sym typeface="Montserrat"/>
              </a:rPr>
              <a:t>3.1</a:t>
            </a:r>
            <a:endParaRPr b="1" sz="7200">
              <a:solidFill>
                <a:srgbClr val="FFC10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b="1" lang="en" sz="2600">
                <a:solidFill>
                  <a:srgbClr val="666666"/>
                </a:solidFill>
                <a:latin typeface="Montserrat"/>
                <a:ea typeface="Montserrat"/>
                <a:cs typeface="Montserrat"/>
                <a:sym typeface="Montserrat"/>
              </a:rPr>
              <a:t>Decimal to Octal Conversion</a:t>
            </a:r>
            <a:endParaRPr b="1" sz="2600">
              <a:solidFill>
                <a:srgbClr val="66666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EB3B"/>
        </a:solidFill>
      </p:bgPr>
    </p:bg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41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74" name="Google Shape;474;p41"/>
          <p:cNvSpPr txBox="1"/>
          <p:nvPr>
            <p:ph type="title"/>
          </p:nvPr>
        </p:nvSpPr>
        <p:spPr>
          <a:xfrm>
            <a:off x="317400" y="593625"/>
            <a:ext cx="70818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DECIMAL TO OCTAL </a:t>
            </a:r>
            <a:r>
              <a:rPr b="1" lang="en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CONVERSION </a:t>
            </a:r>
            <a:r>
              <a:rPr b="1" lang="en" sz="2500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(Method 1 - Converting with Division)</a:t>
            </a:r>
            <a:endParaRPr b="1" sz="25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75" name="Google Shape;475;p41"/>
          <p:cNvSpPr txBox="1"/>
          <p:nvPr>
            <p:ph idx="1" type="body"/>
          </p:nvPr>
        </p:nvSpPr>
        <p:spPr>
          <a:xfrm>
            <a:off x="482400" y="1484700"/>
            <a:ext cx="6916800" cy="321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●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Step by step to convert number in decimal (base-10) to octal (base-8)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○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Write the decimal number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○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List the power of 8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○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Divide the decimal number by the largest power of 8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○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Find the remainder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○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Divide the remainder by the next power of 8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○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Repeat until found the full answer</a:t>
            </a:r>
            <a:endParaRPr sz="2000"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476" name="Google Shape;476;p41"/>
          <p:cNvSpPr txBox="1"/>
          <p:nvPr>
            <p:ph idx="1" type="body"/>
          </p:nvPr>
        </p:nvSpPr>
        <p:spPr>
          <a:xfrm>
            <a:off x="6994525" y="4795450"/>
            <a:ext cx="1724700" cy="3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/>
              <a:t>Source : wikihow.com</a:t>
            </a:r>
            <a:endParaRPr sz="1000"/>
          </a:p>
          <a:p>
            <a:pPr indent="0" lvl="0" marL="0" rtl="0" algn="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</a:pPr>
            <a:r>
              <a:t/>
            </a:r>
            <a:endParaRPr sz="100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EB3B"/>
        </a:solidFill>
      </p:bgPr>
    </p:bg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42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82" name="Google Shape;482;p42"/>
          <p:cNvSpPr txBox="1"/>
          <p:nvPr>
            <p:ph type="title"/>
          </p:nvPr>
        </p:nvSpPr>
        <p:spPr>
          <a:xfrm>
            <a:off x="317400" y="593625"/>
            <a:ext cx="70818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DECIMAL TO OCTAL </a:t>
            </a:r>
            <a:r>
              <a:rPr b="1" lang="en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CONVERSION </a:t>
            </a:r>
            <a:r>
              <a:rPr b="1" lang="en" sz="2500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(Method 2 - Converting with Remainders)</a:t>
            </a:r>
            <a:endParaRPr b="1" sz="25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83" name="Google Shape;483;p42"/>
          <p:cNvSpPr txBox="1"/>
          <p:nvPr>
            <p:ph idx="1" type="body"/>
          </p:nvPr>
        </p:nvSpPr>
        <p:spPr>
          <a:xfrm>
            <a:off x="482400" y="1484700"/>
            <a:ext cx="6916800" cy="321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●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Step by step to convert number in decimal (base-10) to octal (base-8)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○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Write the decimal number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○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Divide the decimal number by 8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○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Find the remainder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○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Divide the answer to division problem by 8. Set aside the remainder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○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Divide by 8 again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○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Repeat until find the final digit</a:t>
            </a:r>
            <a:endParaRPr sz="2000"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484" name="Google Shape;484;p42"/>
          <p:cNvSpPr txBox="1"/>
          <p:nvPr>
            <p:ph idx="1" type="body"/>
          </p:nvPr>
        </p:nvSpPr>
        <p:spPr>
          <a:xfrm>
            <a:off x="6994525" y="4795450"/>
            <a:ext cx="1724700" cy="3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/>
              <a:t>Source : wikihow.com</a:t>
            </a:r>
            <a:endParaRPr sz="1000"/>
          </a:p>
          <a:p>
            <a:pPr indent="0" lvl="0" marL="0" rtl="0" algn="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</a:pPr>
            <a:r>
              <a:t/>
            </a:r>
            <a:endParaRPr sz="100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EB3B"/>
        </a:solidFill>
      </p:bgPr>
    </p:bg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43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90" name="Google Shape;490;p43"/>
          <p:cNvSpPr txBox="1"/>
          <p:nvPr>
            <p:ph type="title"/>
          </p:nvPr>
        </p:nvSpPr>
        <p:spPr>
          <a:xfrm>
            <a:off x="317400" y="363100"/>
            <a:ext cx="681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DECIMAL TO OCTAL </a:t>
            </a:r>
            <a:r>
              <a:rPr b="1" lang="en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CONVERSION (cont)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91" name="Google Shape;491;p43"/>
          <p:cNvSpPr txBox="1"/>
          <p:nvPr>
            <p:ph idx="1" type="body"/>
          </p:nvPr>
        </p:nvSpPr>
        <p:spPr>
          <a:xfrm>
            <a:off x="410750" y="1405475"/>
            <a:ext cx="6916800" cy="75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●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Example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○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Convert decimal number 98</a:t>
            </a:r>
            <a:r>
              <a:rPr baseline="-25000" lang="en" sz="2000">
                <a:latin typeface="Karla"/>
                <a:ea typeface="Karla"/>
                <a:cs typeface="Karla"/>
                <a:sym typeface="Karla"/>
              </a:rPr>
              <a:t>10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into octal number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2000" u="sng">
                <a:latin typeface="Karla"/>
                <a:ea typeface="Karla"/>
                <a:cs typeface="Karla"/>
                <a:sym typeface="Karla"/>
              </a:rPr>
              <a:t>Method 1 : Converting with Division</a:t>
            </a:r>
            <a:endParaRPr sz="2000" u="sng">
              <a:latin typeface="Karla"/>
              <a:ea typeface="Karla"/>
              <a:cs typeface="Karla"/>
              <a:sym typeface="Karla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baseline="-25000" sz="2000"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492" name="Google Shape;492;p43"/>
          <p:cNvSpPr txBox="1"/>
          <p:nvPr/>
        </p:nvSpPr>
        <p:spPr>
          <a:xfrm flipH="1">
            <a:off x="3248050" y="2625450"/>
            <a:ext cx="39633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98 / 64 	=  1    remainder 34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3" name="Google Shape;493;p43"/>
          <p:cNvSpPr txBox="1"/>
          <p:nvPr/>
        </p:nvSpPr>
        <p:spPr>
          <a:xfrm flipH="1">
            <a:off x="3248025" y="3070650"/>
            <a:ext cx="35595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34 / 8  	=  4   remainder 2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Google Shape;494;p43"/>
          <p:cNvSpPr txBox="1"/>
          <p:nvPr/>
        </p:nvSpPr>
        <p:spPr>
          <a:xfrm flipH="1">
            <a:off x="3248025" y="3540325"/>
            <a:ext cx="35595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2 / 1  	=  2   remainder 0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Google Shape;495;p43"/>
          <p:cNvSpPr txBox="1"/>
          <p:nvPr/>
        </p:nvSpPr>
        <p:spPr>
          <a:xfrm>
            <a:off x="3586200" y="4212550"/>
            <a:ext cx="1404000" cy="537300"/>
          </a:xfrm>
          <a:prstGeom prst="rect">
            <a:avLst/>
          </a:prstGeom>
          <a:noFill/>
          <a:ln cap="flat" cmpd="sng" w="1905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98</a:t>
            </a:r>
            <a:r>
              <a:rPr b="0" baseline="-2500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10</a:t>
            </a: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 = 142</a:t>
            </a:r>
            <a:r>
              <a:rPr b="0" baseline="-2500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8</a:t>
            </a:r>
            <a:endParaRPr b="0" baseline="-25000" i="0" sz="2000" u="none" cap="none" strike="noStrike">
              <a:solidFill>
                <a:schemeClr val="dk2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cxnSp>
        <p:nvCxnSpPr>
          <p:cNvPr id="496" name="Google Shape;496;p43"/>
          <p:cNvCxnSpPr/>
          <p:nvPr/>
        </p:nvCxnSpPr>
        <p:spPr>
          <a:xfrm>
            <a:off x="2938425" y="2625450"/>
            <a:ext cx="0" cy="1896300"/>
          </a:xfrm>
          <a:prstGeom prst="straightConnector1">
            <a:avLst/>
          </a:prstGeom>
          <a:noFill/>
          <a:ln cap="flat" cmpd="sng" w="19050">
            <a:solidFill>
              <a:srgbClr val="FFEB3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97" name="Google Shape;497;p43"/>
          <p:cNvSpPr txBox="1"/>
          <p:nvPr>
            <p:ph idx="1" type="body"/>
          </p:nvPr>
        </p:nvSpPr>
        <p:spPr>
          <a:xfrm>
            <a:off x="822725" y="2625450"/>
            <a:ext cx="2083500" cy="183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8</a:t>
            </a:r>
            <a:r>
              <a:rPr baseline="30000" lang="en" sz="2000">
                <a:latin typeface="Karla"/>
                <a:ea typeface="Karla"/>
                <a:cs typeface="Karla"/>
                <a:sym typeface="Karla"/>
              </a:rPr>
              <a:t>0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	= 1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8</a:t>
            </a:r>
            <a:r>
              <a:rPr baseline="30000" lang="en" sz="2000">
                <a:latin typeface="Karla"/>
                <a:ea typeface="Karla"/>
                <a:cs typeface="Karla"/>
                <a:sym typeface="Karla"/>
              </a:rPr>
              <a:t>1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	= 8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8</a:t>
            </a:r>
            <a:r>
              <a:rPr baseline="30000" lang="en" sz="2000">
                <a:latin typeface="Karla"/>
                <a:ea typeface="Karla"/>
                <a:cs typeface="Karla"/>
                <a:sym typeface="Karla"/>
              </a:rPr>
              <a:t>2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	= 64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8</a:t>
            </a:r>
            <a:r>
              <a:rPr baseline="30000" lang="en" sz="2000">
                <a:latin typeface="Karla"/>
                <a:ea typeface="Karla"/>
                <a:cs typeface="Karla"/>
                <a:sym typeface="Karla"/>
              </a:rPr>
              <a:t>3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	= 512  &gt; 98</a:t>
            </a:r>
            <a:endParaRPr sz="2000">
              <a:latin typeface="Karla"/>
              <a:ea typeface="Karla"/>
              <a:cs typeface="Karla"/>
              <a:sym typeface="Karla"/>
            </a:endParaRPr>
          </a:p>
        </p:txBody>
      </p:sp>
      <p:cxnSp>
        <p:nvCxnSpPr>
          <p:cNvPr id="498" name="Google Shape;498;p43"/>
          <p:cNvCxnSpPr/>
          <p:nvPr/>
        </p:nvCxnSpPr>
        <p:spPr>
          <a:xfrm>
            <a:off x="879775" y="3951225"/>
            <a:ext cx="1038300" cy="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99" name="Google Shape;499;p43"/>
          <p:cNvSpPr/>
          <p:nvPr/>
        </p:nvSpPr>
        <p:spPr>
          <a:xfrm>
            <a:off x="4406100" y="2625450"/>
            <a:ext cx="331800" cy="14325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EB3B"/>
        </a:solidFill>
      </p:bgPr>
    </p:bg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44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05" name="Google Shape;505;p44"/>
          <p:cNvSpPr txBox="1"/>
          <p:nvPr>
            <p:ph type="title"/>
          </p:nvPr>
        </p:nvSpPr>
        <p:spPr>
          <a:xfrm>
            <a:off x="317400" y="363100"/>
            <a:ext cx="681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DECIMAL TO OCTAL </a:t>
            </a:r>
            <a:r>
              <a:rPr b="1" lang="en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CONVERSION (cont)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06" name="Google Shape;506;p44"/>
          <p:cNvSpPr txBox="1"/>
          <p:nvPr>
            <p:ph idx="1" type="body"/>
          </p:nvPr>
        </p:nvSpPr>
        <p:spPr>
          <a:xfrm>
            <a:off x="410750" y="1405475"/>
            <a:ext cx="6916800" cy="75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●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Example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○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Convert decimal number 98</a:t>
            </a:r>
            <a:r>
              <a:rPr baseline="-25000" lang="en" sz="2000">
                <a:latin typeface="Karla"/>
                <a:ea typeface="Karla"/>
                <a:cs typeface="Karla"/>
                <a:sym typeface="Karla"/>
              </a:rPr>
              <a:t>10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into octal number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2000" u="sng">
                <a:latin typeface="Karla"/>
                <a:ea typeface="Karla"/>
                <a:cs typeface="Karla"/>
                <a:sym typeface="Karla"/>
              </a:rPr>
              <a:t>Method 2 : Converting with Remainder </a:t>
            </a:r>
            <a:endParaRPr sz="2000" u="sng">
              <a:latin typeface="Karla"/>
              <a:ea typeface="Karla"/>
              <a:cs typeface="Karla"/>
              <a:sym typeface="Karla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baseline="-25000" sz="2000"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507" name="Google Shape;507;p44"/>
          <p:cNvSpPr txBox="1"/>
          <p:nvPr/>
        </p:nvSpPr>
        <p:spPr>
          <a:xfrm flipH="1">
            <a:off x="2248350" y="2633625"/>
            <a:ext cx="5487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98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8" name="Google Shape;508;p44"/>
          <p:cNvSpPr txBox="1"/>
          <p:nvPr/>
        </p:nvSpPr>
        <p:spPr>
          <a:xfrm flipH="1">
            <a:off x="1872075" y="2931375"/>
            <a:ext cx="3147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" name="Google Shape;509;p44"/>
          <p:cNvSpPr txBox="1"/>
          <p:nvPr/>
        </p:nvSpPr>
        <p:spPr>
          <a:xfrm flipH="1">
            <a:off x="2248350" y="2931375"/>
            <a:ext cx="4488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12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p44"/>
          <p:cNvSpPr txBox="1"/>
          <p:nvPr/>
        </p:nvSpPr>
        <p:spPr>
          <a:xfrm flipH="1">
            <a:off x="1872150" y="2625450"/>
            <a:ext cx="3147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Google Shape;511;p44"/>
          <p:cNvSpPr txBox="1"/>
          <p:nvPr/>
        </p:nvSpPr>
        <p:spPr>
          <a:xfrm flipH="1">
            <a:off x="2284650" y="3270800"/>
            <a:ext cx="3147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" name="Google Shape;512;p44"/>
          <p:cNvSpPr txBox="1"/>
          <p:nvPr/>
        </p:nvSpPr>
        <p:spPr>
          <a:xfrm>
            <a:off x="2716600" y="2891900"/>
            <a:ext cx="1790100" cy="49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remainder  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44"/>
          <p:cNvSpPr txBox="1"/>
          <p:nvPr/>
        </p:nvSpPr>
        <p:spPr>
          <a:xfrm>
            <a:off x="2716600" y="3243613"/>
            <a:ext cx="1690200" cy="49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remainder  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4" name="Google Shape;514;p44"/>
          <p:cNvGrpSpPr/>
          <p:nvPr/>
        </p:nvGrpSpPr>
        <p:grpSpPr>
          <a:xfrm>
            <a:off x="2186852" y="2709974"/>
            <a:ext cx="510286" cy="312482"/>
            <a:chOff x="3446925" y="3623475"/>
            <a:chExt cx="483775" cy="253350"/>
          </a:xfrm>
        </p:grpSpPr>
        <p:cxnSp>
          <p:nvCxnSpPr>
            <p:cNvPr id="515" name="Google Shape;515;p44"/>
            <p:cNvCxnSpPr/>
            <p:nvPr/>
          </p:nvCxnSpPr>
          <p:spPr>
            <a:xfrm>
              <a:off x="3446925" y="3623475"/>
              <a:ext cx="0" cy="2532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16" name="Google Shape;516;p44"/>
            <p:cNvCxnSpPr/>
            <p:nvPr/>
          </p:nvCxnSpPr>
          <p:spPr>
            <a:xfrm>
              <a:off x="3454600" y="3876825"/>
              <a:ext cx="4761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517" name="Google Shape;517;p44"/>
          <p:cNvGrpSpPr/>
          <p:nvPr/>
        </p:nvGrpSpPr>
        <p:grpSpPr>
          <a:xfrm>
            <a:off x="2186852" y="3027399"/>
            <a:ext cx="510286" cy="312482"/>
            <a:chOff x="3446925" y="3623475"/>
            <a:chExt cx="483775" cy="253350"/>
          </a:xfrm>
        </p:grpSpPr>
        <p:cxnSp>
          <p:nvCxnSpPr>
            <p:cNvPr id="518" name="Google Shape;518;p44"/>
            <p:cNvCxnSpPr/>
            <p:nvPr/>
          </p:nvCxnSpPr>
          <p:spPr>
            <a:xfrm>
              <a:off x="3446925" y="3623475"/>
              <a:ext cx="0" cy="2532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19" name="Google Shape;519;p44"/>
            <p:cNvCxnSpPr/>
            <p:nvPr/>
          </p:nvCxnSpPr>
          <p:spPr>
            <a:xfrm>
              <a:off x="3454600" y="3876825"/>
              <a:ext cx="4761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520" name="Google Shape;520;p44"/>
          <p:cNvSpPr txBox="1"/>
          <p:nvPr/>
        </p:nvSpPr>
        <p:spPr>
          <a:xfrm>
            <a:off x="2186775" y="4234625"/>
            <a:ext cx="1343700" cy="537300"/>
          </a:xfrm>
          <a:prstGeom prst="rect">
            <a:avLst/>
          </a:prstGeom>
          <a:noFill/>
          <a:ln cap="flat" cmpd="sng" w="1905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98</a:t>
            </a:r>
            <a:r>
              <a:rPr b="0" baseline="-2500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10</a:t>
            </a: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 = 142</a:t>
            </a:r>
            <a:r>
              <a:rPr b="0" baseline="-2500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8</a:t>
            </a:r>
            <a:endParaRPr b="0" baseline="-25000" i="0" sz="2000" u="none" cap="none" strike="noStrike">
              <a:solidFill>
                <a:schemeClr val="dk2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grpSp>
        <p:nvGrpSpPr>
          <p:cNvPr id="521" name="Google Shape;521;p44"/>
          <p:cNvGrpSpPr/>
          <p:nvPr/>
        </p:nvGrpSpPr>
        <p:grpSpPr>
          <a:xfrm>
            <a:off x="2186852" y="3344624"/>
            <a:ext cx="510286" cy="312482"/>
            <a:chOff x="3446925" y="3623475"/>
            <a:chExt cx="483775" cy="253350"/>
          </a:xfrm>
        </p:grpSpPr>
        <p:cxnSp>
          <p:nvCxnSpPr>
            <p:cNvPr id="522" name="Google Shape;522;p44"/>
            <p:cNvCxnSpPr/>
            <p:nvPr/>
          </p:nvCxnSpPr>
          <p:spPr>
            <a:xfrm>
              <a:off x="3446925" y="3623475"/>
              <a:ext cx="0" cy="2532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23" name="Google Shape;523;p44"/>
            <p:cNvCxnSpPr/>
            <p:nvPr/>
          </p:nvCxnSpPr>
          <p:spPr>
            <a:xfrm>
              <a:off x="3454600" y="3876825"/>
              <a:ext cx="4761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524" name="Google Shape;524;p44"/>
          <p:cNvSpPr txBox="1"/>
          <p:nvPr/>
        </p:nvSpPr>
        <p:spPr>
          <a:xfrm flipH="1">
            <a:off x="1872075" y="3266713"/>
            <a:ext cx="3147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5" name="Google Shape;525;p44"/>
          <p:cNvSpPr txBox="1"/>
          <p:nvPr/>
        </p:nvSpPr>
        <p:spPr>
          <a:xfrm>
            <a:off x="2716600" y="3559888"/>
            <a:ext cx="1690200" cy="49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remainder  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6" name="Google Shape;526;p44"/>
          <p:cNvSpPr txBox="1"/>
          <p:nvPr/>
        </p:nvSpPr>
        <p:spPr>
          <a:xfrm flipH="1">
            <a:off x="2248350" y="3583000"/>
            <a:ext cx="3147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EB3B"/>
        </a:solidFill>
      </p:bgPr>
    </p:bg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45"/>
          <p:cNvSpPr txBox="1"/>
          <p:nvPr>
            <p:ph type="ctrTitle"/>
          </p:nvPr>
        </p:nvSpPr>
        <p:spPr>
          <a:xfrm>
            <a:off x="648300" y="3175950"/>
            <a:ext cx="3740100" cy="1182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b="1" lang="en" sz="7200">
                <a:solidFill>
                  <a:srgbClr val="FFC107"/>
                </a:solidFill>
                <a:latin typeface="Montserrat"/>
                <a:ea typeface="Montserrat"/>
                <a:cs typeface="Montserrat"/>
                <a:sym typeface="Montserrat"/>
              </a:rPr>
              <a:t>3.2</a:t>
            </a:r>
            <a:endParaRPr b="1" sz="7200">
              <a:solidFill>
                <a:srgbClr val="FFC10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b="1" lang="en" sz="2600">
                <a:solidFill>
                  <a:srgbClr val="666666"/>
                </a:solidFill>
                <a:latin typeface="Montserrat"/>
                <a:ea typeface="Montserrat"/>
                <a:cs typeface="Montserrat"/>
                <a:sym typeface="Montserrat"/>
              </a:rPr>
              <a:t>Octal to Decimal Conversion</a:t>
            </a:r>
            <a:endParaRPr b="1" sz="2600">
              <a:solidFill>
                <a:srgbClr val="66666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EB3B"/>
        </a:solidFill>
      </p:bgPr>
    </p:bg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46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37" name="Google Shape;537;p46"/>
          <p:cNvSpPr txBox="1"/>
          <p:nvPr>
            <p:ph type="title"/>
          </p:nvPr>
        </p:nvSpPr>
        <p:spPr>
          <a:xfrm>
            <a:off x="317400" y="819350"/>
            <a:ext cx="70818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OCTAL TO DECIMAL </a:t>
            </a:r>
            <a:r>
              <a:rPr b="1" lang="en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CONVERSION </a:t>
            </a:r>
            <a:r>
              <a:rPr b="1" lang="en" sz="2600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(Method 1 - Use Positional Notation)</a:t>
            </a:r>
            <a:r>
              <a:rPr b="1" lang="en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b="1" sz="25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38" name="Google Shape;538;p46"/>
          <p:cNvSpPr txBox="1"/>
          <p:nvPr>
            <p:ph idx="1" type="body"/>
          </p:nvPr>
        </p:nvSpPr>
        <p:spPr>
          <a:xfrm>
            <a:off x="482400" y="1721575"/>
            <a:ext cx="6916800" cy="321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●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Step by step to convert number in octal (base-8) to decimal (base-10)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○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Write down the binary number and list the powers of 8 from right to left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○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Write the digits of the octal number below their corresponding power of 8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○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Write the final value of each power of 8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○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Add the final values</a:t>
            </a:r>
            <a:endParaRPr sz="2000"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EB3B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47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44" name="Google Shape;544;p47"/>
          <p:cNvSpPr txBox="1"/>
          <p:nvPr>
            <p:ph type="title"/>
          </p:nvPr>
        </p:nvSpPr>
        <p:spPr>
          <a:xfrm>
            <a:off x="317400" y="437975"/>
            <a:ext cx="681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OCTAL TO DECIMAL </a:t>
            </a:r>
            <a:r>
              <a:rPr b="1" lang="en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CONVERSION </a:t>
            </a:r>
            <a:r>
              <a:rPr b="1" lang="en" sz="2600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(Method 2 -  Use Doubling)</a:t>
            </a:r>
            <a:endParaRPr b="1" sz="2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45" name="Google Shape;545;p47"/>
          <p:cNvSpPr txBox="1"/>
          <p:nvPr>
            <p:ph idx="1" type="body"/>
          </p:nvPr>
        </p:nvSpPr>
        <p:spPr>
          <a:xfrm>
            <a:off x="482400" y="1413950"/>
            <a:ext cx="6916800" cy="321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Karla"/>
              <a:buChar char="●"/>
            </a:pPr>
            <a:r>
              <a:rPr lang="en" sz="1900">
                <a:latin typeface="Karla"/>
                <a:ea typeface="Karla"/>
                <a:cs typeface="Karla"/>
                <a:sym typeface="Karla"/>
              </a:rPr>
              <a:t>Step by step to convert number in octal (base-8) to decimal (base-10)</a:t>
            </a:r>
            <a:endParaRPr sz="1900">
              <a:latin typeface="Karla"/>
              <a:ea typeface="Karla"/>
              <a:cs typeface="Karla"/>
              <a:sym typeface="Karla"/>
            </a:endParaRPr>
          </a:p>
          <a:p>
            <a:pPr indent="-3492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Karla"/>
              <a:buChar char="○"/>
            </a:pPr>
            <a:r>
              <a:rPr lang="en" sz="1900">
                <a:latin typeface="Karla"/>
                <a:ea typeface="Karla"/>
                <a:cs typeface="Karla"/>
                <a:sym typeface="Karla"/>
              </a:rPr>
              <a:t>Write down the octal number</a:t>
            </a:r>
            <a:endParaRPr sz="1900">
              <a:latin typeface="Karla"/>
              <a:ea typeface="Karla"/>
              <a:cs typeface="Karla"/>
              <a:sym typeface="Karla"/>
            </a:endParaRPr>
          </a:p>
          <a:p>
            <a:pPr indent="-3492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Karla"/>
              <a:buChar char="○"/>
            </a:pPr>
            <a:r>
              <a:rPr lang="en" sz="1900">
                <a:latin typeface="Karla"/>
                <a:ea typeface="Karla"/>
                <a:cs typeface="Karla"/>
                <a:sym typeface="Karla"/>
              </a:rPr>
              <a:t>Starting from left, double previous total and add the current digit</a:t>
            </a:r>
            <a:endParaRPr sz="1900">
              <a:latin typeface="Karla"/>
              <a:ea typeface="Karla"/>
              <a:cs typeface="Karla"/>
              <a:sym typeface="Karla"/>
            </a:endParaRPr>
          </a:p>
          <a:p>
            <a:pPr indent="-3492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Karla"/>
              <a:buChar char="○"/>
            </a:pPr>
            <a:r>
              <a:rPr lang="en" sz="1900">
                <a:latin typeface="Karla"/>
                <a:ea typeface="Karla"/>
                <a:cs typeface="Karla"/>
                <a:sym typeface="Karla"/>
              </a:rPr>
              <a:t>Double current digit and add the next leftmost digit</a:t>
            </a:r>
            <a:endParaRPr sz="1900">
              <a:latin typeface="Karla"/>
              <a:ea typeface="Karla"/>
              <a:cs typeface="Karla"/>
              <a:sym typeface="Karla"/>
            </a:endParaRPr>
          </a:p>
          <a:p>
            <a:pPr indent="-3492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Font typeface="Karla"/>
              <a:buChar char="○"/>
            </a:pPr>
            <a:r>
              <a:rPr lang="en" sz="1900">
                <a:latin typeface="Karla"/>
                <a:ea typeface="Karla"/>
                <a:cs typeface="Karla"/>
                <a:sym typeface="Karla"/>
              </a:rPr>
              <a:t>Repeat the previous step until out of digits</a:t>
            </a:r>
            <a:endParaRPr sz="1900"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546" name="Google Shape;546;p47"/>
          <p:cNvSpPr txBox="1"/>
          <p:nvPr>
            <p:ph idx="1" type="body"/>
          </p:nvPr>
        </p:nvSpPr>
        <p:spPr>
          <a:xfrm>
            <a:off x="6994525" y="4795450"/>
            <a:ext cx="1724700" cy="3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600"/>
              <a:buNone/>
            </a:pPr>
            <a:r>
              <a:rPr lang="en" sz="1000"/>
              <a:t>Source : wikihow.com</a:t>
            </a:r>
            <a:endParaRPr sz="100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EB3B"/>
        </a:solidFill>
      </p:bgPr>
    </p:bg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48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52" name="Google Shape;552;p48"/>
          <p:cNvSpPr txBox="1"/>
          <p:nvPr>
            <p:ph type="title"/>
          </p:nvPr>
        </p:nvSpPr>
        <p:spPr>
          <a:xfrm>
            <a:off x="317400" y="363100"/>
            <a:ext cx="681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OCTAL TO DECIMAL </a:t>
            </a:r>
            <a:r>
              <a:rPr b="1" lang="en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CONVERSION (cont)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53" name="Google Shape;553;p48"/>
          <p:cNvSpPr txBox="1"/>
          <p:nvPr>
            <p:ph idx="1" type="body"/>
          </p:nvPr>
        </p:nvSpPr>
        <p:spPr>
          <a:xfrm>
            <a:off x="410750" y="1405475"/>
            <a:ext cx="7194900" cy="75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●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Example 1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○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Convert octal number 167</a:t>
            </a:r>
            <a:r>
              <a:rPr baseline="-25000" lang="en" sz="2000">
                <a:latin typeface="Karla"/>
                <a:ea typeface="Karla"/>
                <a:cs typeface="Karla"/>
                <a:sym typeface="Karla"/>
              </a:rPr>
              <a:t>8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into decimal number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2000" u="sng">
                <a:latin typeface="Karla"/>
                <a:ea typeface="Karla"/>
                <a:cs typeface="Karla"/>
                <a:sym typeface="Karla"/>
              </a:rPr>
              <a:t>Method 1 : Use Positional Notation</a:t>
            </a:r>
            <a:endParaRPr sz="2000" u="sng">
              <a:latin typeface="Karla"/>
              <a:ea typeface="Karla"/>
              <a:cs typeface="Karla"/>
              <a:sym typeface="Karla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baseline="-25000" sz="2000"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554" name="Google Shape;554;p48"/>
          <p:cNvSpPr txBox="1"/>
          <p:nvPr/>
        </p:nvSpPr>
        <p:spPr>
          <a:xfrm>
            <a:off x="3024750" y="4400325"/>
            <a:ext cx="1395900" cy="537300"/>
          </a:xfrm>
          <a:prstGeom prst="rect">
            <a:avLst/>
          </a:prstGeom>
          <a:noFill/>
          <a:ln cap="flat" cmpd="sng" w="1905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167</a:t>
            </a:r>
            <a:r>
              <a:rPr b="0" baseline="-2500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8</a:t>
            </a: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 = 119</a:t>
            </a:r>
            <a:r>
              <a:rPr b="0" baseline="-2500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10</a:t>
            </a:r>
            <a:endParaRPr b="0" baseline="-25000" i="0" sz="2000" u="none" cap="none" strike="noStrike">
              <a:solidFill>
                <a:schemeClr val="dk2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graphicFrame>
        <p:nvGraphicFramePr>
          <p:cNvPr id="555" name="Google Shape;555;p48"/>
          <p:cNvGraphicFramePr/>
          <p:nvPr/>
        </p:nvGraphicFramePr>
        <p:xfrm>
          <a:off x="811800" y="2571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{F19169D9-C047-4C32-A091-EB0F2B846E70}</a:tableStyleId>
              </a:tblPr>
              <a:tblGrid>
                <a:gridCol w="1907400"/>
                <a:gridCol w="1907400"/>
                <a:gridCol w="1907400"/>
              </a:tblGrid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8</a:t>
                      </a:r>
                      <a:r>
                        <a:rPr baseline="30000" lang="en" sz="1600" u="none" cap="none" strike="noStrike"/>
                        <a:t>2</a:t>
                      </a:r>
                      <a:endParaRPr baseline="30000" sz="16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8</a:t>
                      </a:r>
                      <a:r>
                        <a:rPr baseline="30000" lang="en" sz="1600" u="none" cap="none" strike="noStrike"/>
                        <a:t>1</a:t>
                      </a:r>
                      <a:endParaRPr baseline="30000" sz="16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8</a:t>
                      </a:r>
                      <a:r>
                        <a:rPr baseline="30000" lang="en" sz="1600" u="none" cap="none" strike="noStrike"/>
                        <a:t>0</a:t>
                      </a:r>
                      <a:endParaRPr baseline="30000" sz="16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64</a:t>
                      </a:r>
                      <a:endParaRPr sz="16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8</a:t>
                      </a:r>
                      <a:endParaRPr sz="16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1</a:t>
                      </a:r>
                      <a:endParaRPr sz="16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rgbClr val="FF0000"/>
                          </a:solidFill>
                        </a:rPr>
                        <a:t>1</a:t>
                      </a:r>
                      <a:endParaRPr b="1" sz="14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rgbClr val="FF0000"/>
                          </a:solidFill>
                        </a:rPr>
                        <a:t>6</a:t>
                      </a:r>
                      <a:endParaRPr b="1" sz="14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rgbClr val="FF0000"/>
                          </a:solidFill>
                        </a:rPr>
                        <a:t>7</a:t>
                      </a:r>
                      <a:endParaRPr b="1" sz="14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/>
                        <a:t>64</a:t>
                      </a:r>
                      <a:endParaRPr b="1"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/>
                        <a:t>48</a:t>
                      </a:r>
                      <a:endParaRPr b="1"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/>
                        <a:t>7</a:t>
                      </a:r>
                      <a:endParaRPr b="1" sz="1400" u="none" cap="none" strike="noStrike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556" name="Google Shape;556;p48"/>
          <p:cNvSpPr txBox="1"/>
          <p:nvPr/>
        </p:nvSpPr>
        <p:spPr>
          <a:xfrm>
            <a:off x="2493275" y="3825150"/>
            <a:ext cx="4182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48"/>
          <p:cNvSpPr txBox="1"/>
          <p:nvPr/>
        </p:nvSpPr>
        <p:spPr>
          <a:xfrm>
            <a:off x="4418038" y="3825150"/>
            <a:ext cx="4182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48"/>
          <p:cNvSpPr txBox="1"/>
          <p:nvPr/>
        </p:nvSpPr>
        <p:spPr>
          <a:xfrm>
            <a:off x="6342825" y="3840250"/>
            <a:ext cx="4182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9" name="Google Shape;559;p48"/>
          <p:cNvSpPr txBox="1"/>
          <p:nvPr/>
        </p:nvSpPr>
        <p:spPr>
          <a:xfrm>
            <a:off x="6829275" y="382515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119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0000"/>
        </a:solid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8" name="Google Shape;128;p5"/>
          <p:cNvSpPr txBox="1"/>
          <p:nvPr>
            <p:ph type="title"/>
          </p:nvPr>
        </p:nvSpPr>
        <p:spPr>
          <a:xfrm>
            <a:off x="311700" y="1150550"/>
            <a:ext cx="681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NUMBER SYSTEMS </a:t>
            </a:r>
            <a:r>
              <a:rPr b="1" lang="en">
                <a:solidFill>
                  <a:srgbClr val="666666"/>
                </a:solidFill>
                <a:latin typeface="Montserrat"/>
                <a:ea typeface="Montserrat"/>
                <a:cs typeface="Montserrat"/>
                <a:sym typeface="Montserrat"/>
              </a:rPr>
              <a:t>in computer</a:t>
            </a:r>
            <a:endParaRPr b="1">
              <a:solidFill>
                <a:srgbClr val="66666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9" name="Google Shape;129;p5"/>
          <p:cNvSpPr txBox="1"/>
          <p:nvPr>
            <p:ph idx="1" type="body"/>
          </p:nvPr>
        </p:nvSpPr>
        <p:spPr>
          <a:xfrm>
            <a:off x="510750" y="1848150"/>
            <a:ext cx="6933900" cy="272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●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Technique to represent numbers in the computer system architecture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●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Every value (letters or words) save into or get from computer memory has a defined number system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●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Computer translates them in numbers as computers can understand only numbers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</a:pPr>
            <a:r>
              <a:t/>
            </a:r>
            <a:endParaRPr sz="2000"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30" name="Google Shape;130;p5"/>
          <p:cNvSpPr txBox="1"/>
          <p:nvPr>
            <p:ph idx="1" type="body"/>
          </p:nvPr>
        </p:nvSpPr>
        <p:spPr>
          <a:xfrm>
            <a:off x="4460150" y="4047450"/>
            <a:ext cx="2904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600"/>
              <a:buNone/>
            </a:pPr>
            <a:r>
              <a:rPr lang="en" sz="1000"/>
              <a:t>Source :tutorialspoint and includehelp.com </a:t>
            </a:r>
            <a:endParaRPr sz="100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EB3B"/>
        </a:solidFill>
      </p:bgPr>
    </p:bg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49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65" name="Google Shape;565;p49"/>
          <p:cNvSpPr txBox="1"/>
          <p:nvPr>
            <p:ph type="title"/>
          </p:nvPr>
        </p:nvSpPr>
        <p:spPr>
          <a:xfrm>
            <a:off x="317400" y="363100"/>
            <a:ext cx="681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OCTAL TO DECIMAL </a:t>
            </a:r>
            <a:r>
              <a:rPr b="1" lang="en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CONVERSION (cont)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66" name="Google Shape;566;p49"/>
          <p:cNvSpPr txBox="1"/>
          <p:nvPr>
            <p:ph idx="1" type="body"/>
          </p:nvPr>
        </p:nvSpPr>
        <p:spPr>
          <a:xfrm>
            <a:off x="410750" y="1405475"/>
            <a:ext cx="7159500" cy="75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●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Example 1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○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Convert octal number 167</a:t>
            </a:r>
            <a:r>
              <a:rPr baseline="-25000" lang="en" sz="2000">
                <a:latin typeface="Karla"/>
                <a:ea typeface="Karla"/>
                <a:cs typeface="Karla"/>
                <a:sym typeface="Karla"/>
              </a:rPr>
              <a:t>8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into decimal number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2000" u="sng">
                <a:latin typeface="Karla"/>
                <a:ea typeface="Karla"/>
                <a:cs typeface="Karla"/>
                <a:sym typeface="Karla"/>
              </a:rPr>
              <a:t>Method 2 : Use Doubling</a:t>
            </a:r>
            <a:endParaRPr sz="2000" u="sng">
              <a:latin typeface="Karla"/>
              <a:ea typeface="Karla"/>
              <a:cs typeface="Karla"/>
              <a:sym typeface="Karla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baseline="-25000" sz="2000"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567" name="Google Shape;567;p49"/>
          <p:cNvSpPr txBox="1"/>
          <p:nvPr>
            <p:ph idx="1" type="body"/>
          </p:nvPr>
        </p:nvSpPr>
        <p:spPr>
          <a:xfrm>
            <a:off x="1212425" y="2746950"/>
            <a:ext cx="2257500" cy="133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167</a:t>
            </a:r>
            <a:r>
              <a:rPr baseline="-25000" lang="en" sz="2000">
                <a:latin typeface="Karla"/>
                <a:ea typeface="Karla"/>
                <a:cs typeface="Karla"/>
                <a:sym typeface="Karla"/>
              </a:rPr>
              <a:t>8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2000" u="sng">
                <a:latin typeface="Karla"/>
                <a:ea typeface="Karla"/>
                <a:cs typeface="Karla"/>
                <a:sym typeface="Karla"/>
              </a:rPr>
              <a:t>0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x 8 + </a:t>
            </a:r>
            <a:r>
              <a:rPr lang="en" sz="2000">
                <a:solidFill>
                  <a:srgbClr val="FF0000"/>
                </a:solidFill>
                <a:latin typeface="Karla"/>
                <a:ea typeface="Karla"/>
                <a:cs typeface="Karla"/>
                <a:sym typeface="Karla"/>
              </a:rPr>
              <a:t>1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= 1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2000" u="sng">
                <a:latin typeface="Karla"/>
                <a:ea typeface="Karla"/>
                <a:cs typeface="Karla"/>
                <a:sym typeface="Karla"/>
              </a:rPr>
              <a:t>1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x 8 + </a:t>
            </a:r>
            <a:r>
              <a:rPr lang="en" sz="2000">
                <a:solidFill>
                  <a:srgbClr val="FF0000"/>
                </a:solidFill>
                <a:latin typeface="Karla"/>
                <a:ea typeface="Karla"/>
                <a:cs typeface="Karla"/>
                <a:sym typeface="Karla"/>
              </a:rPr>
              <a:t>6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= 14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2000" u="sng">
                <a:latin typeface="Karla"/>
                <a:ea typeface="Karla"/>
                <a:cs typeface="Karla"/>
                <a:sym typeface="Karla"/>
              </a:rPr>
              <a:t>14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x 8 + </a:t>
            </a:r>
            <a:r>
              <a:rPr lang="en" sz="2000">
                <a:solidFill>
                  <a:srgbClr val="FF0000"/>
                </a:solidFill>
                <a:latin typeface="Karla"/>
                <a:ea typeface="Karla"/>
                <a:cs typeface="Karla"/>
                <a:sym typeface="Karla"/>
              </a:rPr>
              <a:t>7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= 119</a:t>
            </a:r>
            <a:endParaRPr sz="2000"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568" name="Google Shape;568;p49"/>
          <p:cNvSpPr txBox="1"/>
          <p:nvPr/>
        </p:nvSpPr>
        <p:spPr>
          <a:xfrm>
            <a:off x="3632475" y="3070525"/>
            <a:ext cx="1372200" cy="537300"/>
          </a:xfrm>
          <a:prstGeom prst="rect">
            <a:avLst/>
          </a:prstGeom>
          <a:noFill/>
          <a:ln cap="flat" cmpd="sng" w="1905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167</a:t>
            </a:r>
            <a:r>
              <a:rPr b="0" baseline="-2500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8</a:t>
            </a: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 = 119</a:t>
            </a:r>
            <a:r>
              <a:rPr b="0" baseline="-2500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10</a:t>
            </a:r>
            <a:endParaRPr b="0" baseline="-25000" i="0" sz="2000" u="none" cap="none" strike="noStrike">
              <a:solidFill>
                <a:schemeClr val="dk2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EB3B"/>
        </a:solidFill>
      </p:bgPr>
    </p:bg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50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74" name="Google Shape;574;p50"/>
          <p:cNvSpPr txBox="1"/>
          <p:nvPr>
            <p:ph type="title"/>
          </p:nvPr>
        </p:nvSpPr>
        <p:spPr>
          <a:xfrm>
            <a:off x="317400" y="363100"/>
            <a:ext cx="681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OCTAL TO DECIMAL </a:t>
            </a:r>
            <a:r>
              <a:rPr b="1" lang="en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CONVERSION (cont)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75" name="Google Shape;575;p50"/>
          <p:cNvSpPr txBox="1"/>
          <p:nvPr>
            <p:ph idx="1" type="body"/>
          </p:nvPr>
        </p:nvSpPr>
        <p:spPr>
          <a:xfrm>
            <a:off x="410750" y="1405475"/>
            <a:ext cx="7194900" cy="75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●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Example 2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○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Convert OCTAL number 1463</a:t>
            </a:r>
            <a:r>
              <a:rPr baseline="-25000" lang="en" sz="2000">
                <a:latin typeface="Karla"/>
                <a:ea typeface="Karla"/>
                <a:cs typeface="Karla"/>
                <a:sym typeface="Karla"/>
              </a:rPr>
              <a:t>8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into decimal number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2000" u="sng">
                <a:latin typeface="Karla"/>
                <a:ea typeface="Karla"/>
                <a:cs typeface="Karla"/>
                <a:sym typeface="Karla"/>
              </a:rPr>
              <a:t>Method 1 : Use Positional Notation</a:t>
            </a:r>
            <a:endParaRPr sz="2000" u="sng">
              <a:latin typeface="Karla"/>
              <a:ea typeface="Karla"/>
              <a:cs typeface="Karla"/>
              <a:sym typeface="Karla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baseline="-25000" sz="2000"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576" name="Google Shape;576;p50"/>
          <p:cNvSpPr txBox="1"/>
          <p:nvPr/>
        </p:nvSpPr>
        <p:spPr>
          <a:xfrm>
            <a:off x="3077350" y="4436250"/>
            <a:ext cx="1620900" cy="537300"/>
          </a:xfrm>
          <a:prstGeom prst="rect">
            <a:avLst/>
          </a:prstGeom>
          <a:noFill/>
          <a:ln cap="flat" cmpd="sng" w="1905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1463</a:t>
            </a:r>
            <a:r>
              <a:rPr b="0" baseline="-2500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8</a:t>
            </a: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 = 819</a:t>
            </a:r>
            <a:r>
              <a:rPr b="0" baseline="-2500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10</a:t>
            </a:r>
            <a:endParaRPr b="0" baseline="-25000" i="0" sz="2000" u="none" cap="none" strike="noStrike">
              <a:solidFill>
                <a:schemeClr val="dk2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graphicFrame>
        <p:nvGraphicFramePr>
          <p:cNvPr id="577" name="Google Shape;577;p50"/>
          <p:cNvGraphicFramePr/>
          <p:nvPr/>
        </p:nvGraphicFramePr>
        <p:xfrm>
          <a:off x="680150" y="2571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{F19169D9-C047-4C32-A091-EB0F2B846E70}</a:tableStyleId>
              </a:tblPr>
              <a:tblGrid>
                <a:gridCol w="1603825"/>
                <a:gridCol w="1603825"/>
                <a:gridCol w="1603825"/>
                <a:gridCol w="1603825"/>
              </a:tblGrid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8</a:t>
                      </a:r>
                      <a:r>
                        <a:rPr baseline="30000" lang="en" sz="1600" u="none" cap="none" strike="noStrike"/>
                        <a:t>3</a:t>
                      </a:r>
                      <a:endParaRPr baseline="30000" sz="16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8</a:t>
                      </a:r>
                      <a:r>
                        <a:rPr baseline="30000" lang="en" sz="1600" u="none" cap="none" strike="noStrike"/>
                        <a:t>2</a:t>
                      </a:r>
                      <a:endParaRPr baseline="30000" sz="16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8</a:t>
                      </a:r>
                      <a:r>
                        <a:rPr baseline="30000" lang="en" sz="1600" u="none" cap="none" strike="noStrike"/>
                        <a:t>1</a:t>
                      </a:r>
                      <a:endParaRPr baseline="30000" sz="16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8</a:t>
                      </a:r>
                      <a:r>
                        <a:rPr baseline="30000" lang="en" sz="1600" u="none" cap="none" strike="noStrike"/>
                        <a:t>0</a:t>
                      </a:r>
                      <a:endParaRPr baseline="30000" sz="16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512</a:t>
                      </a:r>
                      <a:endParaRPr sz="16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64</a:t>
                      </a:r>
                      <a:endParaRPr sz="16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8</a:t>
                      </a:r>
                      <a:endParaRPr sz="16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1</a:t>
                      </a:r>
                      <a:endParaRPr sz="16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rgbClr val="FF0000"/>
                          </a:solidFill>
                        </a:rPr>
                        <a:t>1</a:t>
                      </a:r>
                      <a:endParaRPr b="1" sz="14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rgbClr val="FF0000"/>
                          </a:solidFill>
                        </a:rPr>
                        <a:t>4</a:t>
                      </a:r>
                      <a:endParaRPr b="1" sz="14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rgbClr val="FF0000"/>
                          </a:solidFill>
                        </a:rPr>
                        <a:t>6</a:t>
                      </a:r>
                      <a:endParaRPr b="1" sz="14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rgbClr val="FF0000"/>
                          </a:solidFill>
                        </a:rPr>
                        <a:t>3</a:t>
                      </a:r>
                      <a:endParaRPr b="1" sz="14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/>
                        <a:t>512</a:t>
                      </a:r>
                      <a:endParaRPr b="1"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/>
                        <a:t>256</a:t>
                      </a:r>
                      <a:endParaRPr b="1"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/>
                        <a:t>48</a:t>
                      </a:r>
                      <a:endParaRPr b="1"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/>
                        <a:t>3</a:t>
                      </a:r>
                      <a:endParaRPr b="1" sz="1400" u="none" cap="none" strike="noStrike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578" name="Google Shape;578;p50"/>
          <p:cNvSpPr txBox="1"/>
          <p:nvPr/>
        </p:nvSpPr>
        <p:spPr>
          <a:xfrm>
            <a:off x="2080850" y="3825150"/>
            <a:ext cx="4182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50"/>
          <p:cNvSpPr txBox="1"/>
          <p:nvPr/>
        </p:nvSpPr>
        <p:spPr>
          <a:xfrm>
            <a:off x="3678688" y="3825150"/>
            <a:ext cx="4182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50"/>
          <p:cNvSpPr txBox="1"/>
          <p:nvPr/>
        </p:nvSpPr>
        <p:spPr>
          <a:xfrm>
            <a:off x="5276550" y="3825150"/>
            <a:ext cx="4182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p50"/>
          <p:cNvSpPr txBox="1"/>
          <p:nvPr/>
        </p:nvSpPr>
        <p:spPr>
          <a:xfrm>
            <a:off x="7095450" y="3840250"/>
            <a:ext cx="4182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50"/>
          <p:cNvSpPr txBox="1"/>
          <p:nvPr/>
        </p:nvSpPr>
        <p:spPr>
          <a:xfrm>
            <a:off x="7412700" y="384025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819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EB3B"/>
        </a:solidFill>
      </p:bgPr>
    </p:bg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51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88" name="Google Shape;588;p51"/>
          <p:cNvSpPr txBox="1"/>
          <p:nvPr>
            <p:ph type="title"/>
          </p:nvPr>
        </p:nvSpPr>
        <p:spPr>
          <a:xfrm>
            <a:off x="317400" y="363100"/>
            <a:ext cx="681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OCTAL TO DECIMAL </a:t>
            </a:r>
            <a:r>
              <a:rPr b="1" lang="en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CONVERSION (cont)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89" name="Google Shape;589;p51"/>
          <p:cNvSpPr txBox="1"/>
          <p:nvPr>
            <p:ph idx="1" type="body"/>
          </p:nvPr>
        </p:nvSpPr>
        <p:spPr>
          <a:xfrm>
            <a:off x="410750" y="1405475"/>
            <a:ext cx="7159500" cy="75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●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Example 2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○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Convert octal number 1463</a:t>
            </a:r>
            <a:r>
              <a:rPr baseline="-25000" lang="en" sz="2000">
                <a:latin typeface="Karla"/>
                <a:ea typeface="Karla"/>
                <a:cs typeface="Karla"/>
                <a:sym typeface="Karla"/>
              </a:rPr>
              <a:t>8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into decimal number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2000" u="sng">
                <a:latin typeface="Karla"/>
                <a:ea typeface="Karla"/>
                <a:cs typeface="Karla"/>
                <a:sym typeface="Karla"/>
              </a:rPr>
              <a:t>Method 2 : Use Doubling</a:t>
            </a:r>
            <a:endParaRPr sz="2000" u="sng">
              <a:latin typeface="Karla"/>
              <a:ea typeface="Karla"/>
              <a:cs typeface="Karla"/>
              <a:sym typeface="Karla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baseline="-25000" sz="2000"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590" name="Google Shape;590;p51"/>
          <p:cNvSpPr txBox="1"/>
          <p:nvPr>
            <p:ph idx="1" type="body"/>
          </p:nvPr>
        </p:nvSpPr>
        <p:spPr>
          <a:xfrm>
            <a:off x="1197975" y="2865450"/>
            <a:ext cx="2257500" cy="18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1463</a:t>
            </a:r>
            <a:r>
              <a:rPr baseline="-25000" lang="en" sz="2000">
                <a:latin typeface="Karla"/>
                <a:ea typeface="Karla"/>
                <a:cs typeface="Karla"/>
                <a:sym typeface="Karla"/>
              </a:rPr>
              <a:t>8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2000" u="sng">
                <a:latin typeface="Karla"/>
                <a:ea typeface="Karla"/>
                <a:cs typeface="Karla"/>
                <a:sym typeface="Karla"/>
              </a:rPr>
              <a:t>0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x 8 + </a:t>
            </a:r>
            <a:r>
              <a:rPr lang="en" sz="2000">
                <a:solidFill>
                  <a:srgbClr val="FF0000"/>
                </a:solidFill>
                <a:latin typeface="Karla"/>
                <a:ea typeface="Karla"/>
                <a:cs typeface="Karla"/>
                <a:sym typeface="Karla"/>
              </a:rPr>
              <a:t>1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= 1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2000" u="sng">
                <a:latin typeface="Karla"/>
                <a:ea typeface="Karla"/>
                <a:cs typeface="Karla"/>
                <a:sym typeface="Karla"/>
              </a:rPr>
              <a:t>1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x 8 + </a:t>
            </a:r>
            <a:r>
              <a:rPr lang="en" sz="2000">
                <a:solidFill>
                  <a:srgbClr val="FF0000"/>
                </a:solidFill>
                <a:latin typeface="Karla"/>
                <a:ea typeface="Karla"/>
                <a:cs typeface="Karla"/>
                <a:sym typeface="Karla"/>
              </a:rPr>
              <a:t>4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= 12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2000" u="sng">
                <a:latin typeface="Karla"/>
                <a:ea typeface="Karla"/>
                <a:cs typeface="Karla"/>
                <a:sym typeface="Karla"/>
              </a:rPr>
              <a:t>12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x 8 + </a:t>
            </a:r>
            <a:r>
              <a:rPr lang="en" sz="2000">
                <a:solidFill>
                  <a:srgbClr val="FF0000"/>
                </a:solidFill>
                <a:latin typeface="Karla"/>
                <a:ea typeface="Karla"/>
                <a:cs typeface="Karla"/>
                <a:sym typeface="Karla"/>
              </a:rPr>
              <a:t>6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= 102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2000" u="sng">
                <a:latin typeface="Karla"/>
                <a:ea typeface="Karla"/>
                <a:cs typeface="Karla"/>
                <a:sym typeface="Karla"/>
              </a:rPr>
              <a:t>102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x 8 + </a:t>
            </a:r>
            <a:r>
              <a:rPr lang="en" sz="2000">
                <a:solidFill>
                  <a:srgbClr val="FF0000"/>
                </a:solidFill>
                <a:latin typeface="Karla"/>
                <a:ea typeface="Karla"/>
                <a:cs typeface="Karla"/>
                <a:sym typeface="Karla"/>
              </a:rPr>
              <a:t>3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= 819</a:t>
            </a:r>
            <a:endParaRPr sz="2000"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591" name="Google Shape;591;p51"/>
          <p:cNvSpPr txBox="1"/>
          <p:nvPr/>
        </p:nvSpPr>
        <p:spPr>
          <a:xfrm>
            <a:off x="3632475" y="3546450"/>
            <a:ext cx="1650600" cy="537300"/>
          </a:xfrm>
          <a:prstGeom prst="rect">
            <a:avLst/>
          </a:prstGeom>
          <a:noFill/>
          <a:ln cap="flat" cmpd="sng" w="1905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1463</a:t>
            </a:r>
            <a:r>
              <a:rPr b="0" baseline="-2500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8</a:t>
            </a: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 = 819</a:t>
            </a:r>
            <a:r>
              <a:rPr b="0" baseline="-2500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10</a:t>
            </a:r>
            <a:endParaRPr b="0" baseline="-25000" i="0" sz="2000" u="none" cap="none" strike="noStrike">
              <a:solidFill>
                <a:schemeClr val="dk2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EB3B"/>
        </a:solidFill>
      </p:bgPr>
    </p:bg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52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97" name="Google Shape;597;p52"/>
          <p:cNvSpPr txBox="1"/>
          <p:nvPr>
            <p:ph type="title"/>
          </p:nvPr>
        </p:nvSpPr>
        <p:spPr>
          <a:xfrm>
            <a:off x="317400" y="808025"/>
            <a:ext cx="6735300" cy="10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OCTAL TO DECIMAL </a:t>
            </a:r>
            <a:r>
              <a:rPr b="1" lang="en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CONVERSION </a:t>
            </a:r>
            <a:r>
              <a:rPr b="1" lang="en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(</a:t>
            </a: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Exercise </a:t>
            </a:r>
            <a:r>
              <a:rPr b="1" lang="en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6)</a:t>
            </a:r>
            <a:endParaRPr b="1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98" name="Google Shape;598;p52"/>
          <p:cNvSpPr txBox="1"/>
          <p:nvPr>
            <p:ph idx="1" type="body"/>
          </p:nvPr>
        </p:nvSpPr>
        <p:spPr>
          <a:xfrm>
            <a:off x="517300" y="1861800"/>
            <a:ext cx="7141200" cy="22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Convert the following octal numbers to their decimal equivalents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Karla"/>
              <a:buAutoNum type="arabicParenR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125</a:t>
            </a:r>
            <a:r>
              <a:rPr baseline="-25000" lang="en" sz="2000">
                <a:latin typeface="Karla"/>
                <a:ea typeface="Karla"/>
                <a:cs typeface="Karla"/>
                <a:sym typeface="Karla"/>
              </a:rPr>
              <a:t>8</a:t>
            </a:r>
            <a:endParaRPr baseline="-25000" sz="2000">
              <a:latin typeface="Karla"/>
              <a:ea typeface="Karla"/>
              <a:cs typeface="Karla"/>
              <a:sym typeface="Karla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AutoNum type="arabicParenR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674</a:t>
            </a:r>
            <a:r>
              <a:rPr baseline="-25000" lang="en" sz="2000">
                <a:latin typeface="Karla"/>
                <a:ea typeface="Karla"/>
                <a:cs typeface="Karla"/>
                <a:sym typeface="Karla"/>
              </a:rPr>
              <a:t>8</a:t>
            </a:r>
            <a:endParaRPr baseline="-25000" sz="2000">
              <a:latin typeface="Karla"/>
              <a:ea typeface="Karla"/>
              <a:cs typeface="Karla"/>
              <a:sym typeface="Karla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AutoNum type="arabicParenR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2061</a:t>
            </a:r>
            <a:r>
              <a:rPr baseline="-25000" lang="en" sz="2000">
                <a:latin typeface="Karla"/>
                <a:ea typeface="Karla"/>
                <a:cs typeface="Karla"/>
                <a:sym typeface="Karla"/>
              </a:rPr>
              <a:t>8</a:t>
            </a:r>
            <a:endParaRPr baseline="-25000" sz="2000"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C27B0"/>
        </a:solidFill>
      </p:bgPr>
    </p:bg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53"/>
          <p:cNvSpPr txBox="1"/>
          <p:nvPr>
            <p:ph type="title"/>
          </p:nvPr>
        </p:nvSpPr>
        <p:spPr>
          <a:xfrm>
            <a:off x="4571994" y="3391975"/>
            <a:ext cx="3928500" cy="48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 sz="7200">
                <a:solidFill>
                  <a:srgbClr val="FF9900"/>
                </a:solidFill>
                <a:latin typeface="Montserrat"/>
                <a:ea typeface="Montserrat"/>
                <a:cs typeface="Montserrat"/>
                <a:sym typeface="Montserrat"/>
              </a:rPr>
              <a:t>4.</a:t>
            </a:r>
            <a:endParaRPr b="1" sz="7200">
              <a:solidFill>
                <a:srgbClr val="FF99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solidFill>
                  <a:srgbClr val="EFEFEF"/>
                </a:solidFill>
                <a:latin typeface="Montserrat"/>
                <a:ea typeface="Montserrat"/>
                <a:cs typeface="Montserrat"/>
                <a:sym typeface="Montserrat"/>
              </a:rPr>
              <a:t>Binary and Octal Number System</a:t>
            </a:r>
            <a:endParaRPr b="1">
              <a:solidFill>
                <a:srgbClr val="EFEFE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04" name="Google Shape;604;p53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C27B0"/>
        </a:solidFill>
      </p:bgPr>
    </p:bg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54"/>
          <p:cNvSpPr txBox="1"/>
          <p:nvPr>
            <p:ph type="ctrTitle"/>
          </p:nvPr>
        </p:nvSpPr>
        <p:spPr>
          <a:xfrm>
            <a:off x="648300" y="3175950"/>
            <a:ext cx="3740100" cy="1182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b="1" lang="en" sz="7200">
                <a:solidFill>
                  <a:srgbClr val="FFC107"/>
                </a:solidFill>
                <a:latin typeface="Montserrat"/>
                <a:ea typeface="Montserrat"/>
                <a:cs typeface="Montserrat"/>
                <a:sym typeface="Montserrat"/>
              </a:rPr>
              <a:t>4.1</a:t>
            </a:r>
            <a:endParaRPr b="1" sz="7200">
              <a:solidFill>
                <a:srgbClr val="FFC10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b="1" lang="en" sz="2600">
                <a:solidFill>
                  <a:srgbClr val="666666"/>
                </a:solidFill>
                <a:latin typeface="Montserrat"/>
                <a:ea typeface="Montserrat"/>
                <a:cs typeface="Montserrat"/>
                <a:sym typeface="Montserrat"/>
              </a:rPr>
              <a:t>Binary to Octal Conversion</a:t>
            </a:r>
            <a:endParaRPr b="1" sz="2600">
              <a:solidFill>
                <a:srgbClr val="66666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C27B0"/>
        </a:solidFill>
      </p:bgPr>
    </p:bg>
    <p:spTree>
      <p:nvGrpSpPr>
        <p:cNvPr id="613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55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15" name="Google Shape;615;p55"/>
          <p:cNvSpPr txBox="1"/>
          <p:nvPr>
            <p:ph type="title"/>
          </p:nvPr>
        </p:nvSpPr>
        <p:spPr>
          <a:xfrm>
            <a:off x="317400" y="261900"/>
            <a:ext cx="70818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BINARY TO OCTAL </a:t>
            </a:r>
            <a:r>
              <a:rPr b="1" lang="en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CONVERSION </a:t>
            </a:r>
            <a:r>
              <a:rPr b="1" lang="en" sz="2500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(Method 1 - Converting by Hand)</a:t>
            </a:r>
            <a:endParaRPr b="1" sz="25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16" name="Google Shape;616;p55"/>
          <p:cNvSpPr txBox="1"/>
          <p:nvPr>
            <p:ph idx="1" type="body"/>
          </p:nvPr>
        </p:nvSpPr>
        <p:spPr>
          <a:xfrm>
            <a:off x="317400" y="1124125"/>
            <a:ext cx="7355400" cy="321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Karla"/>
              <a:buChar char="●"/>
            </a:pPr>
            <a:r>
              <a:rPr lang="en" sz="1800">
                <a:latin typeface="Karla"/>
                <a:ea typeface="Karla"/>
                <a:cs typeface="Karla"/>
                <a:sym typeface="Karla"/>
              </a:rPr>
              <a:t>Step by step to convert number in binary (base-2) to octal (base-8)</a:t>
            </a:r>
            <a:endParaRPr sz="1800">
              <a:latin typeface="Karla"/>
              <a:ea typeface="Karla"/>
              <a:cs typeface="Karla"/>
              <a:sym typeface="Karla"/>
            </a:endParaRPr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Karla"/>
              <a:buChar char="○"/>
            </a:pPr>
            <a:r>
              <a:rPr lang="en" sz="1800">
                <a:latin typeface="Karla"/>
                <a:ea typeface="Karla"/>
                <a:cs typeface="Karla"/>
                <a:sym typeface="Karla"/>
              </a:rPr>
              <a:t>Recognize series of binary numbers</a:t>
            </a:r>
            <a:endParaRPr sz="1800">
              <a:latin typeface="Karla"/>
              <a:ea typeface="Karla"/>
              <a:cs typeface="Karla"/>
              <a:sym typeface="Karla"/>
            </a:endParaRPr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Karla"/>
              <a:buChar char="○"/>
            </a:pPr>
            <a:r>
              <a:rPr lang="en" sz="1800">
                <a:latin typeface="Karla"/>
                <a:ea typeface="Karla"/>
                <a:cs typeface="Karla"/>
                <a:sym typeface="Karla"/>
              </a:rPr>
              <a:t>Group the binary number in sets of 3, starting from right</a:t>
            </a:r>
            <a:endParaRPr sz="1800">
              <a:latin typeface="Karla"/>
              <a:ea typeface="Karla"/>
              <a:cs typeface="Karla"/>
              <a:sym typeface="Karla"/>
            </a:endParaRPr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Karla"/>
              <a:buChar char="○"/>
            </a:pPr>
            <a:r>
              <a:rPr lang="en" sz="1800">
                <a:latin typeface="Karla"/>
                <a:ea typeface="Karla"/>
                <a:cs typeface="Karla"/>
                <a:sym typeface="Karla"/>
              </a:rPr>
              <a:t>Add zero to the left digit if don’t have enough digits to make set of 3</a:t>
            </a:r>
            <a:endParaRPr sz="1800">
              <a:latin typeface="Karla"/>
              <a:ea typeface="Karla"/>
              <a:cs typeface="Karla"/>
              <a:sym typeface="Karla"/>
            </a:endParaRPr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Karla"/>
              <a:buChar char="○"/>
            </a:pPr>
            <a:r>
              <a:rPr lang="en" sz="1800">
                <a:latin typeface="Karla"/>
                <a:ea typeface="Karla"/>
                <a:cs typeface="Karla"/>
                <a:sym typeface="Karla"/>
              </a:rPr>
              <a:t>Add 4, 2 and 1 underneath each set of 3 numbers to note placeholders</a:t>
            </a:r>
            <a:endParaRPr sz="1800">
              <a:latin typeface="Karla"/>
              <a:ea typeface="Karla"/>
              <a:cs typeface="Karla"/>
              <a:sym typeface="Karla"/>
            </a:endParaRPr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Karla"/>
              <a:buChar char="○"/>
            </a:pPr>
            <a:r>
              <a:rPr lang="en" sz="1800">
                <a:latin typeface="Karla"/>
                <a:ea typeface="Karla"/>
                <a:cs typeface="Karla"/>
                <a:sym typeface="Karla"/>
              </a:rPr>
              <a:t>If there is a one above any placeholders, write the number (4, 2 or 1) to start octal number</a:t>
            </a:r>
            <a:endParaRPr sz="1800">
              <a:latin typeface="Karla"/>
              <a:ea typeface="Karla"/>
              <a:cs typeface="Karla"/>
              <a:sym typeface="Karla"/>
            </a:endParaRPr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Karla"/>
              <a:buChar char="○"/>
            </a:pPr>
            <a:r>
              <a:rPr lang="en" sz="1800">
                <a:latin typeface="Karla"/>
                <a:ea typeface="Karla"/>
                <a:cs typeface="Karla"/>
                <a:sym typeface="Karla"/>
              </a:rPr>
              <a:t>Add up the new numbers on each set of 3 </a:t>
            </a:r>
            <a:endParaRPr sz="1800">
              <a:latin typeface="Karla"/>
              <a:ea typeface="Karla"/>
              <a:cs typeface="Karla"/>
              <a:sym typeface="Karla"/>
            </a:endParaRPr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Karla"/>
              <a:buChar char="○"/>
            </a:pPr>
            <a:r>
              <a:rPr lang="en" sz="1800">
                <a:latin typeface="Karla"/>
                <a:ea typeface="Karla"/>
                <a:cs typeface="Karla"/>
                <a:sym typeface="Karla"/>
              </a:rPr>
              <a:t>Place the newly converted answers together</a:t>
            </a:r>
            <a:endParaRPr sz="1800"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617" name="Google Shape;617;p55"/>
          <p:cNvSpPr txBox="1"/>
          <p:nvPr>
            <p:ph idx="1" type="body"/>
          </p:nvPr>
        </p:nvSpPr>
        <p:spPr>
          <a:xfrm>
            <a:off x="6994525" y="4795450"/>
            <a:ext cx="1724700" cy="3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/>
              <a:t>Source : wikihow.com</a:t>
            </a:r>
            <a:endParaRPr sz="1000"/>
          </a:p>
          <a:p>
            <a:pPr indent="0" lvl="0" marL="0" rtl="0" algn="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</a:pPr>
            <a:r>
              <a:t/>
            </a:r>
            <a:endParaRPr sz="100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C27B0"/>
        </a:solidFill>
      </p:bgPr>
    </p:bg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56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23" name="Google Shape;623;p56"/>
          <p:cNvSpPr txBox="1"/>
          <p:nvPr>
            <p:ph type="title"/>
          </p:nvPr>
        </p:nvSpPr>
        <p:spPr>
          <a:xfrm>
            <a:off x="317400" y="593625"/>
            <a:ext cx="70818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BINARY TO OCTAL </a:t>
            </a:r>
            <a:r>
              <a:rPr b="1" lang="en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CONVERSION </a:t>
            </a:r>
            <a:r>
              <a:rPr b="1" lang="en" sz="2500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(Method 2 - Converting Shortcuts)</a:t>
            </a:r>
            <a:endParaRPr b="1" sz="25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24" name="Google Shape;624;p56"/>
          <p:cNvSpPr txBox="1"/>
          <p:nvPr>
            <p:ph idx="1" type="body"/>
          </p:nvPr>
        </p:nvSpPr>
        <p:spPr>
          <a:xfrm>
            <a:off x="482400" y="1484700"/>
            <a:ext cx="6916800" cy="321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●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Step by step to convert number in binary (base-2) to octal (base-8)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○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Use a simple octal conversion chart to save time and work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Karla"/>
              <a:buChar char="○"/>
            </a:pPr>
            <a:r>
              <a:rPr lang="en" sz="1800">
                <a:latin typeface="Karla"/>
                <a:ea typeface="Karla"/>
                <a:cs typeface="Karla"/>
                <a:sym typeface="Karla"/>
              </a:rPr>
              <a:t>Group the binary number in sets of 3, starting from right</a:t>
            </a:r>
            <a:endParaRPr sz="1800">
              <a:latin typeface="Karla"/>
              <a:ea typeface="Karla"/>
              <a:cs typeface="Karla"/>
              <a:sym typeface="Karla"/>
            </a:endParaRPr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Karla"/>
              <a:buChar char="○"/>
            </a:pPr>
            <a:r>
              <a:rPr lang="en" sz="1800">
                <a:latin typeface="Karla"/>
                <a:ea typeface="Karla"/>
                <a:cs typeface="Karla"/>
                <a:sym typeface="Karla"/>
              </a:rPr>
              <a:t>Add zero to the left digit if don’t have enough digits to make set of 3</a:t>
            </a:r>
            <a:endParaRPr sz="1800">
              <a:latin typeface="Karla"/>
              <a:ea typeface="Karla"/>
              <a:cs typeface="Karla"/>
              <a:sym typeface="Karla"/>
            </a:endParaRPr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Karla"/>
              <a:buChar char="○"/>
            </a:pPr>
            <a:r>
              <a:rPr lang="en" sz="1800">
                <a:latin typeface="Karla"/>
                <a:ea typeface="Karla"/>
                <a:cs typeface="Karla"/>
                <a:sym typeface="Karla"/>
              </a:rPr>
              <a:t>Use the octal conversion chart to convert to each set of 3 binary numbers to octal numbers</a:t>
            </a:r>
            <a:endParaRPr sz="1800"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625" name="Google Shape;625;p56"/>
          <p:cNvSpPr txBox="1"/>
          <p:nvPr>
            <p:ph idx="1" type="body"/>
          </p:nvPr>
        </p:nvSpPr>
        <p:spPr>
          <a:xfrm>
            <a:off x="6994525" y="4795450"/>
            <a:ext cx="1724700" cy="3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/>
              <a:t>Source : wikihow.com</a:t>
            </a:r>
            <a:endParaRPr sz="1000"/>
          </a:p>
          <a:p>
            <a:pPr indent="0" lvl="0" marL="0" rtl="0" algn="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</a:pPr>
            <a:r>
              <a:t/>
            </a:r>
            <a:endParaRPr sz="100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C27B0"/>
        </a:solidFill>
      </p:bgPr>
    </p:bg>
    <p:spTree>
      <p:nvGrpSpPr>
        <p:cNvPr id="629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57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31" name="Google Shape;631;p57"/>
          <p:cNvSpPr txBox="1"/>
          <p:nvPr>
            <p:ph type="title"/>
          </p:nvPr>
        </p:nvSpPr>
        <p:spPr>
          <a:xfrm>
            <a:off x="317400" y="363100"/>
            <a:ext cx="681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BINARY TO OCTAL </a:t>
            </a:r>
            <a:r>
              <a:rPr b="1" lang="en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CONVERSION (cont)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32" name="Google Shape;632;p57"/>
          <p:cNvSpPr txBox="1"/>
          <p:nvPr>
            <p:ph idx="1" type="body"/>
          </p:nvPr>
        </p:nvSpPr>
        <p:spPr>
          <a:xfrm>
            <a:off x="410750" y="1405475"/>
            <a:ext cx="7194900" cy="75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●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Example 1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○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Convert binary number 11011101</a:t>
            </a:r>
            <a:r>
              <a:rPr baseline="-25000" lang="en" sz="2000">
                <a:latin typeface="Karla"/>
                <a:ea typeface="Karla"/>
                <a:cs typeface="Karla"/>
                <a:sym typeface="Karla"/>
              </a:rPr>
              <a:t>2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into octal number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2000" u="sng">
                <a:latin typeface="Karla"/>
                <a:ea typeface="Karla"/>
                <a:cs typeface="Karla"/>
                <a:sym typeface="Karla"/>
              </a:rPr>
              <a:t>Method 1 : Converting by Hand</a:t>
            </a:r>
            <a:endParaRPr sz="2000" u="sng">
              <a:latin typeface="Karla"/>
              <a:ea typeface="Karla"/>
              <a:cs typeface="Karla"/>
              <a:sym typeface="Karla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baseline="-25000" sz="2000"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633" name="Google Shape;633;p57"/>
          <p:cNvSpPr txBox="1"/>
          <p:nvPr/>
        </p:nvSpPr>
        <p:spPr>
          <a:xfrm>
            <a:off x="5906400" y="3607175"/>
            <a:ext cx="1869000" cy="537300"/>
          </a:xfrm>
          <a:prstGeom prst="rect">
            <a:avLst/>
          </a:prstGeom>
          <a:noFill/>
          <a:ln cap="flat" cmpd="sng" w="1905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11011101</a:t>
            </a:r>
            <a:r>
              <a:rPr b="0" baseline="-2500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2</a:t>
            </a: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 = 335</a:t>
            </a:r>
            <a:r>
              <a:rPr b="0" baseline="-2500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8</a:t>
            </a:r>
            <a:endParaRPr b="0" baseline="-25000" i="0" sz="2000" u="none" cap="none" strike="noStrike">
              <a:solidFill>
                <a:schemeClr val="dk2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graphicFrame>
        <p:nvGraphicFramePr>
          <p:cNvPr id="634" name="Google Shape;634;p57"/>
          <p:cNvGraphicFramePr/>
          <p:nvPr/>
        </p:nvGraphicFramePr>
        <p:xfrm>
          <a:off x="776700" y="2571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{F19169D9-C047-4C32-A091-EB0F2B846E70}</a:tableStyleId>
              </a:tblPr>
              <a:tblGrid>
                <a:gridCol w="1800100"/>
                <a:gridCol w="1800100"/>
                <a:gridCol w="1446350"/>
              </a:tblGrid>
              <a:tr h="38100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11011101</a:t>
                      </a:r>
                      <a:endParaRPr baseline="30000" sz="16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>
                          <a:solidFill>
                            <a:srgbClr val="FF0000"/>
                          </a:solidFill>
                        </a:rPr>
                        <a:t>0</a:t>
                      </a:r>
                      <a:r>
                        <a:rPr lang="en" sz="1600" u="none" cap="none" strike="noStrike"/>
                        <a:t>11</a:t>
                      </a:r>
                      <a:endParaRPr sz="16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011</a:t>
                      </a:r>
                      <a:endParaRPr sz="16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101</a:t>
                      </a:r>
                      <a:endParaRPr sz="16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rgbClr val="FF0000"/>
                          </a:solidFill>
                        </a:rPr>
                        <a:t>421</a:t>
                      </a:r>
                      <a:endParaRPr b="1" sz="14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rgbClr val="FF0000"/>
                          </a:solidFill>
                        </a:rPr>
                        <a:t>421</a:t>
                      </a:r>
                      <a:endParaRPr b="1" sz="14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rgbClr val="FF0000"/>
                          </a:solidFill>
                        </a:rPr>
                        <a:t>421</a:t>
                      </a:r>
                      <a:endParaRPr b="1" sz="14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/>
                        <a:t>021</a:t>
                      </a:r>
                      <a:endParaRPr b="1"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/>
                        <a:t>021</a:t>
                      </a:r>
                      <a:endParaRPr b="1"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/>
                        <a:t>401</a:t>
                      </a:r>
                      <a:endParaRPr b="1" sz="14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/>
                        <a:t>3</a:t>
                      </a:r>
                      <a:endParaRPr b="1"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/>
                        <a:t>3</a:t>
                      </a:r>
                      <a:endParaRPr b="1"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/>
                        <a:t>5</a:t>
                      </a:r>
                      <a:endParaRPr b="1" sz="14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/>
                        <a:t>335</a:t>
                      </a:r>
                      <a:endParaRPr b="1" sz="1400" u="none" cap="none" strike="noStrike"/>
                    </a:p>
                  </a:txBody>
                  <a:tcPr marT="91425" marB="91425" marR="91425" marL="91425"/>
                </a:tc>
                <a:tc hMerge="1"/>
                <a:tc hMerge="1"/>
              </a:tr>
            </a:tbl>
          </a:graphicData>
        </a:graphic>
      </p:graphicFrame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EB3B"/>
        </a:solidFill>
      </p:bgPr>
    </p:bg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58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40" name="Google Shape;640;p58"/>
          <p:cNvSpPr txBox="1"/>
          <p:nvPr>
            <p:ph type="title"/>
          </p:nvPr>
        </p:nvSpPr>
        <p:spPr>
          <a:xfrm>
            <a:off x="317400" y="808025"/>
            <a:ext cx="6735300" cy="10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BINARY TO OCTAL </a:t>
            </a:r>
            <a:r>
              <a:rPr b="1" lang="en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CONVERSION </a:t>
            </a:r>
            <a:r>
              <a:rPr b="1" lang="en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(</a:t>
            </a: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Exercise </a:t>
            </a:r>
            <a:r>
              <a:rPr b="1" lang="en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7)</a:t>
            </a:r>
            <a:endParaRPr b="1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41" name="Google Shape;641;p58"/>
          <p:cNvSpPr txBox="1"/>
          <p:nvPr>
            <p:ph idx="1" type="body"/>
          </p:nvPr>
        </p:nvSpPr>
        <p:spPr>
          <a:xfrm>
            <a:off x="517300" y="1861800"/>
            <a:ext cx="7141200" cy="22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Convert the following binary numbers to their octal equivalents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2286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Karla"/>
              <a:buNone/>
            </a:pPr>
            <a:r>
              <a:t/>
            </a:r>
            <a:endParaRPr sz="2000"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0000"/>
        </a:solid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6" name="Google Shape;136;p6"/>
          <p:cNvSpPr txBox="1"/>
          <p:nvPr>
            <p:ph type="title"/>
          </p:nvPr>
        </p:nvSpPr>
        <p:spPr>
          <a:xfrm>
            <a:off x="311700" y="1150550"/>
            <a:ext cx="681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solidFill>
                  <a:srgbClr val="666666"/>
                </a:solidFill>
                <a:latin typeface="Montserrat"/>
                <a:ea typeface="Montserrat"/>
                <a:cs typeface="Montserrat"/>
                <a:sym typeface="Montserrat"/>
              </a:rPr>
              <a:t>Types of </a:t>
            </a:r>
            <a:r>
              <a:rPr b="1" lang="en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NUMBER SYSTEMS </a:t>
            </a:r>
            <a:endParaRPr b="1">
              <a:solidFill>
                <a:srgbClr val="66666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7" name="Google Shape;137;p6"/>
          <p:cNvSpPr txBox="1"/>
          <p:nvPr>
            <p:ph idx="1" type="body"/>
          </p:nvPr>
        </p:nvSpPr>
        <p:spPr>
          <a:xfrm>
            <a:off x="510750" y="1848150"/>
            <a:ext cx="6933900" cy="272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●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Binary Number System 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●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Octal Number System 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●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Decimal Number System 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●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Hexadecimal (hex) number system 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</a:pPr>
            <a:r>
              <a:t/>
            </a:r>
            <a:endParaRPr sz="2000"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C27B0"/>
        </a:solidFill>
      </p:bgPr>
    </p:bg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59"/>
          <p:cNvSpPr txBox="1"/>
          <p:nvPr>
            <p:ph type="ctrTitle"/>
          </p:nvPr>
        </p:nvSpPr>
        <p:spPr>
          <a:xfrm>
            <a:off x="648300" y="3175950"/>
            <a:ext cx="3740100" cy="1182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b="1" lang="en" sz="7200">
                <a:solidFill>
                  <a:srgbClr val="FFC107"/>
                </a:solidFill>
                <a:latin typeface="Montserrat"/>
                <a:ea typeface="Montserrat"/>
                <a:cs typeface="Montserrat"/>
                <a:sym typeface="Montserrat"/>
              </a:rPr>
              <a:t>4.2</a:t>
            </a:r>
            <a:endParaRPr b="1" sz="7200">
              <a:solidFill>
                <a:srgbClr val="FFC10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b="1" lang="en" sz="2600">
                <a:solidFill>
                  <a:srgbClr val="666666"/>
                </a:solidFill>
                <a:latin typeface="Montserrat"/>
                <a:ea typeface="Montserrat"/>
                <a:cs typeface="Montserrat"/>
                <a:sym typeface="Montserrat"/>
              </a:rPr>
              <a:t>Octal to Binary Conversion</a:t>
            </a:r>
            <a:endParaRPr b="1" sz="2600">
              <a:solidFill>
                <a:srgbClr val="66666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C27B0"/>
        </a:solidFill>
      </p:bgPr>
    </p:bg>
    <p:spTree>
      <p:nvGrpSpPr>
        <p:cNvPr id="650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60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52" name="Google Shape;652;p60"/>
          <p:cNvSpPr txBox="1"/>
          <p:nvPr>
            <p:ph type="title"/>
          </p:nvPr>
        </p:nvSpPr>
        <p:spPr>
          <a:xfrm>
            <a:off x="317400" y="261900"/>
            <a:ext cx="70818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OCTAL TO BINARY </a:t>
            </a:r>
            <a:r>
              <a:rPr b="1" lang="en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CONVERSION </a:t>
            </a:r>
            <a:r>
              <a:rPr b="1" lang="en" sz="2500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(Method 1 - Two Step Converting)</a:t>
            </a:r>
            <a:endParaRPr b="1" sz="25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53" name="Google Shape;653;p60"/>
          <p:cNvSpPr txBox="1"/>
          <p:nvPr>
            <p:ph idx="1" type="body"/>
          </p:nvPr>
        </p:nvSpPr>
        <p:spPr>
          <a:xfrm>
            <a:off x="317400" y="1124125"/>
            <a:ext cx="7196100" cy="321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Karla"/>
              <a:buChar char="●"/>
            </a:pPr>
            <a:r>
              <a:rPr lang="en" sz="1800">
                <a:latin typeface="Karla"/>
                <a:ea typeface="Karla"/>
                <a:cs typeface="Karla"/>
                <a:sym typeface="Karla"/>
              </a:rPr>
              <a:t>Step by step to convert number in octal (base-8) to binary (base-2)</a:t>
            </a:r>
            <a:endParaRPr sz="1800">
              <a:latin typeface="Karla"/>
              <a:ea typeface="Karla"/>
              <a:cs typeface="Karla"/>
              <a:sym typeface="Karla"/>
            </a:endParaRPr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Karla"/>
              <a:buChar char="○"/>
            </a:pPr>
            <a:r>
              <a:rPr lang="en" sz="1800">
                <a:latin typeface="Karla"/>
                <a:ea typeface="Karla"/>
                <a:cs typeface="Karla"/>
                <a:sym typeface="Karla"/>
              </a:rPr>
              <a:t>Convert octal number to decimal number (use any method given)</a:t>
            </a:r>
            <a:endParaRPr sz="1800">
              <a:latin typeface="Karla"/>
              <a:ea typeface="Karla"/>
              <a:cs typeface="Karla"/>
              <a:sym typeface="Karla"/>
            </a:endParaRPr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Karla"/>
              <a:buChar char="○"/>
            </a:pPr>
            <a:r>
              <a:rPr lang="en" sz="1800">
                <a:latin typeface="Karla"/>
                <a:ea typeface="Karla"/>
                <a:cs typeface="Karla"/>
                <a:sym typeface="Karla"/>
              </a:rPr>
              <a:t>Get and write the decimal number</a:t>
            </a:r>
            <a:endParaRPr sz="1800">
              <a:latin typeface="Karla"/>
              <a:ea typeface="Karla"/>
              <a:cs typeface="Karla"/>
              <a:sym typeface="Karla"/>
            </a:endParaRPr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Karla"/>
              <a:buChar char="○"/>
            </a:pPr>
            <a:r>
              <a:rPr lang="en" sz="1800">
                <a:latin typeface="Karla"/>
                <a:ea typeface="Karla"/>
                <a:cs typeface="Karla"/>
                <a:sym typeface="Karla"/>
              </a:rPr>
              <a:t>Convert the decimal number to binary number (use any method given)</a:t>
            </a:r>
            <a:endParaRPr sz="1800">
              <a:latin typeface="Karla"/>
              <a:ea typeface="Karla"/>
              <a:cs typeface="Karla"/>
              <a:sym typeface="Karla"/>
            </a:endParaRPr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Karla"/>
              <a:buChar char="○"/>
            </a:pPr>
            <a:r>
              <a:rPr lang="en" sz="1800">
                <a:latin typeface="Karla"/>
                <a:ea typeface="Karla"/>
                <a:cs typeface="Karla"/>
                <a:sym typeface="Karla"/>
              </a:rPr>
              <a:t>The binary number converted is the final answer</a:t>
            </a:r>
            <a:endParaRPr sz="1800"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C27B0"/>
        </a:solidFill>
      </p:bgPr>
    </p:bg>
    <p:spTree>
      <p:nvGrpSpPr>
        <p:cNvPr id="657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61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59" name="Google Shape;659;p61"/>
          <p:cNvSpPr txBox="1"/>
          <p:nvPr>
            <p:ph type="title"/>
          </p:nvPr>
        </p:nvSpPr>
        <p:spPr>
          <a:xfrm>
            <a:off x="317400" y="593625"/>
            <a:ext cx="70818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OCTAL TO BINARY </a:t>
            </a:r>
            <a:r>
              <a:rPr b="1" lang="en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CONVERSION </a:t>
            </a:r>
            <a:r>
              <a:rPr b="1" lang="en" sz="2500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(Method 2 - Converting Shortcuts)</a:t>
            </a:r>
            <a:endParaRPr b="1" sz="25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60" name="Google Shape;660;p61"/>
          <p:cNvSpPr txBox="1"/>
          <p:nvPr>
            <p:ph idx="1" type="body"/>
          </p:nvPr>
        </p:nvSpPr>
        <p:spPr>
          <a:xfrm>
            <a:off x="482400" y="1484700"/>
            <a:ext cx="6916800" cy="321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●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Step by step to convert number in octal (base-8) to binary (base-2)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○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Use a simple octal conversion chart to save time and work</a:t>
            </a:r>
            <a:endParaRPr sz="1800">
              <a:latin typeface="Karla"/>
              <a:ea typeface="Karla"/>
              <a:cs typeface="Karla"/>
              <a:sym typeface="Karla"/>
            </a:endParaRPr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Karla"/>
              <a:buChar char="○"/>
            </a:pPr>
            <a:r>
              <a:rPr lang="en" sz="1800">
                <a:latin typeface="Karla"/>
                <a:ea typeface="Karla"/>
                <a:cs typeface="Karla"/>
                <a:sym typeface="Karla"/>
              </a:rPr>
              <a:t>Use the octal conversion chart to convert to each digit of octal number into set of 3 binary numbers </a:t>
            </a:r>
            <a:endParaRPr sz="1800"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C27B0"/>
        </a:solidFill>
      </p:bgPr>
    </p:bg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62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66" name="Google Shape;666;p62"/>
          <p:cNvSpPr txBox="1"/>
          <p:nvPr>
            <p:ph type="title"/>
          </p:nvPr>
        </p:nvSpPr>
        <p:spPr>
          <a:xfrm>
            <a:off x="317400" y="363100"/>
            <a:ext cx="681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OCTAL TO BINARY </a:t>
            </a:r>
            <a:r>
              <a:rPr b="1" lang="en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CONVERSION (cont)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67" name="Google Shape;667;p62"/>
          <p:cNvSpPr txBox="1"/>
          <p:nvPr>
            <p:ph idx="1" type="body"/>
          </p:nvPr>
        </p:nvSpPr>
        <p:spPr>
          <a:xfrm>
            <a:off x="410750" y="1405475"/>
            <a:ext cx="7194900" cy="75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●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Example 1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○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Convert octal number 125</a:t>
            </a:r>
            <a:r>
              <a:rPr baseline="-25000" lang="en" sz="2000">
                <a:latin typeface="Karla"/>
                <a:ea typeface="Karla"/>
                <a:cs typeface="Karla"/>
                <a:sym typeface="Karla"/>
              </a:rPr>
              <a:t>8</a:t>
            </a:r>
            <a:r>
              <a:rPr lang="en" sz="2000">
                <a:latin typeface="Karla"/>
                <a:ea typeface="Karla"/>
                <a:cs typeface="Karla"/>
                <a:sym typeface="Karla"/>
              </a:rPr>
              <a:t> into decimal number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2000" u="sng">
                <a:latin typeface="Karla"/>
                <a:ea typeface="Karla"/>
                <a:cs typeface="Karla"/>
                <a:sym typeface="Karla"/>
              </a:rPr>
              <a:t>Method 1 : Two Step Converting</a:t>
            </a:r>
            <a:endParaRPr sz="2000" u="sng">
              <a:latin typeface="Karla"/>
              <a:ea typeface="Karla"/>
              <a:cs typeface="Karla"/>
              <a:sym typeface="Karla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baseline="-25000" sz="2000"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668" name="Google Shape;668;p62"/>
          <p:cNvSpPr txBox="1"/>
          <p:nvPr/>
        </p:nvSpPr>
        <p:spPr>
          <a:xfrm>
            <a:off x="1413150" y="4357875"/>
            <a:ext cx="1395900" cy="537300"/>
          </a:xfrm>
          <a:prstGeom prst="rect">
            <a:avLst/>
          </a:prstGeom>
          <a:noFill/>
          <a:ln cap="flat" cmpd="sng" w="1905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125</a:t>
            </a:r>
            <a:r>
              <a:rPr b="0" baseline="-2500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8</a:t>
            </a: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 = 85</a:t>
            </a:r>
            <a:r>
              <a:rPr b="0" baseline="-2500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10</a:t>
            </a:r>
            <a:endParaRPr b="0" baseline="-25000" i="0" sz="2000" u="none" cap="none" strike="noStrike">
              <a:solidFill>
                <a:schemeClr val="dk2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graphicFrame>
        <p:nvGraphicFramePr>
          <p:cNvPr id="669" name="Google Shape;669;p62"/>
          <p:cNvGraphicFramePr/>
          <p:nvPr/>
        </p:nvGraphicFramePr>
        <p:xfrm>
          <a:off x="486375" y="25434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{F19169D9-C047-4C32-A091-EB0F2B846E70}</a:tableStyleId>
              </a:tblPr>
              <a:tblGrid>
                <a:gridCol w="1083150"/>
                <a:gridCol w="1083150"/>
                <a:gridCol w="1083150"/>
              </a:tblGrid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8</a:t>
                      </a:r>
                      <a:r>
                        <a:rPr baseline="30000" lang="en" sz="1600" u="none" cap="none" strike="noStrike"/>
                        <a:t>2</a:t>
                      </a:r>
                      <a:endParaRPr baseline="30000" sz="16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8</a:t>
                      </a:r>
                      <a:r>
                        <a:rPr baseline="30000" lang="en" sz="1600" u="none" cap="none" strike="noStrike"/>
                        <a:t>1</a:t>
                      </a:r>
                      <a:endParaRPr baseline="30000" sz="16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8</a:t>
                      </a:r>
                      <a:r>
                        <a:rPr baseline="30000" lang="en" sz="1600" u="none" cap="none" strike="noStrike"/>
                        <a:t>0</a:t>
                      </a:r>
                      <a:endParaRPr baseline="30000" sz="16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64</a:t>
                      </a:r>
                      <a:endParaRPr sz="16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8</a:t>
                      </a:r>
                      <a:endParaRPr sz="16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1</a:t>
                      </a:r>
                      <a:endParaRPr sz="1600" u="none" cap="none" strike="noStrike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rgbClr val="FF0000"/>
                          </a:solidFill>
                        </a:rPr>
                        <a:t>1</a:t>
                      </a:r>
                      <a:endParaRPr b="1" sz="14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rgbClr val="FF0000"/>
                          </a:solidFill>
                        </a:rPr>
                        <a:t>2</a:t>
                      </a:r>
                      <a:endParaRPr b="1" sz="14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rgbClr val="FF0000"/>
                          </a:solidFill>
                        </a:rPr>
                        <a:t>5</a:t>
                      </a:r>
                      <a:endParaRPr b="1" sz="14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/>
                        <a:t>64</a:t>
                      </a:r>
                      <a:endParaRPr b="1"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/>
                        <a:t>16</a:t>
                      </a:r>
                      <a:endParaRPr b="1"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/>
                        <a:t>5</a:t>
                      </a:r>
                      <a:endParaRPr b="1" sz="1400" u="none" cap="none" strike="noStrike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670" name="Google Shape;670;p62"/>
          <p:cNvSpPr txBox="1"/>
          <p:nvPr/>
        </p:nvSpPr>
        <p:spPr>
          <a:xfrm>
            <a:off x="1354225" y="3796850"/>
            <a:ext cx="4182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1" name="Google Shape;671;p62"/>
          <p:cNvSpPr txBox="1"/>
          <p:nvPr/>
        </p:nvSpPr>
        <p:spPr>
          <a:xfrm>
            <a:off x="2451188" y="3796850"/>
            <a:ext cx="4182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2" name="Google Shape;672;p62"/>
          <p:cNvSpPr txBox="1"/>
          <p:nvPr/>
        </p:nvSpPr>
        <p:spPr>
          <a:xfrm>
            <a:off x="3513600" y="3796850"/>
            <a:ext cx="4182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3" name="Google Shape;673;p62"/>
          <p:cNvSpPr txBox="1"/>
          <p:nvPr/>
        </p:nvSpPr>
        <p:spPr>
          <a:xfrm>
            <a:off x="3829475" y="3796850"/>
            <a:ext cx="4863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85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4" name="Google Shape;674;p62"/>
          <p:cNvSpPr txBox="1"/>
          <p:nvPr/>
        </p:nvSpPr>
        <p:spPr>
          <a:xfrm flipH="1">
            <a:off x="4607725" y="2464100"/>
            <a:ext cx="30549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7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85 / 2  	=  42 remainder 1 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5" name="Google Shape;675;p62"/>
          <p:cNvSpPr txBox="1"/>
          <p:nvPr/>
        </p:nvSpPr>
        <p:spPr>
          <a:xfrm flipH="1">
            <a:off x="4610225" y="2728100"/>
            <a:ext cx="31536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7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42 / 2  	=  21  remainder 0 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6" name="Google Shape;676;p62"/>
          <p:cNvSpPr txBox="1"/>
          <p:nvPr/>
        </p:nvSpPr>
        <p:spPr>
          <a:xfrm flipH="1">
            <a:off x="4607525" y="2973950"/>
            <a:ext cx="31536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7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21 / 2	=  10  remainder 1 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7" name="Google Shape;677;p62"/>
          <p:cNvSpPr txBox="1"/>
          <p:nvPr/>
        </p:nvSpPr>
        <p:spPr>
          <a:xfrm>
            <a:off x="5129425" y="4357875"/>
            <a:ext cx="1747500" cy="537300"/>
          </a:xfrm>
          <a:prstGeom prst="rect">
            <a:avLst/>
          </a:prstGeom>
          <a:noFill/>
          <a:ln cap="flat" cmpd="sng" w="1905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85</a:t>
            </a:r>
            <a:r>
              <a:rPr b="0" baseline="-2500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8</a:t>
            </a:r>
            <a:r>
              <a:rPr b="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 = 1010101</a:t>
            </a:r>
            <a:r>
              <a:rPr b="0" baseline="-25000" i="0" lang="en" sz="20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2</a:t>
            </a:r>
            <a:endParaRPr b="0" baseline="-25000" i="0" sz="2000" u="none" cap="none" strike="noStrike">
              <a:solidFill>
                <a:schemeClr val="dk2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678" name="Google Shape;678;p62"/>
          <p:cNvSpPr txBox="1"/>
          <p:nvPr/>
        </p:nvSpPr>
        <p:spPr>
          <a:xfrm flipH="1">
            <a:off x="4631375" y="3217613"/>
            <a:ext cx="31113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7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10 / 2	=  5   remainder 0 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9" name="Google Shape;679;p62"/>
          <p:cNvSpPr txBox="1"/>
          <p:nvPr/>
        </p:nvSpPr>
        <p:spPr>
          <a:xfrm flipH="1">
            <a:off x="4631363" y="3483788"/>
            <a:ext cx="30549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7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5 / 2		=  2  remainder 1 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0" name="Google Shape;680;p62"/>
          <p:cNvSpPr txBox="1"/>
          <p:nvPr/>
        </p:nvSpPr>
        <p:spPr>
          <a:xfrm flipH="1">
            <a:off x="4631375" y="3745625"/>
            <a:ext cx="30549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7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2 / 2		=  1  remainder 0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1" name="Google Shape;681;p62"/>
          <p:cNvSpPr txBox="1"/>
          <p:nvPr/>
        </p:nvSpPr>
        <p:spPr>
          <a:xfrm flipH="1">
            <a:off x="4631375" y="3993650"/>
            <a:ext cx="30549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700" u="none" cap="none" strike="noStrik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rPr>
              <a:t>1 / 2		=  0  remainder 1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82" name="Google Shape;682;p62"/>
          <p:cNvCxnSpPr/>
          <p:nvPr/>
        </p:nvCxnSpPr>
        <p:spPr>
          <a:xfrm>
            <a:off x="4407700" y="2681400"/>
            <a:ext cx="0" cy="2193300"/>
          </a:xfrm>
          <a:prstGeom prst="straightConnector1">
            <a:avLst/>
          </a:prstGeom>
          <a:noFill/>
          <a:ln cap="flat" cmpd="sng" w="19050">
            <a:solidFill>
              <a:srgbClr val="9C27B0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EB3B"/>
        </a:solidFill>
      </p:bgPr>
    </p:bg>
    <p:spTree>
      <p:nvGrpSpPr>
        <p:cNvPr id="686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63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88" name="Google Shape;688;p63"/>
          <p:cNvSpPr txBox="1"/>
          <p:nvPr>
            <p:ph type="title"/>
          </p:nvPr>
        </p:nvSpPr>
        <p:spPr>
          <a:xfrm>
            <a:off x="317400" y="808025"/>
            <a:ext cx="6735300" cy="10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OCTAL TO BINARY </a:t>
            </a:r>
            <a:r>
              <a:rPr b="1" lang="en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CONVERSION </a:t>
            </a:r>
            <a:r>
              <a:rPr b="1" lang="en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(</a:t>
            </a: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Exercise </a:t>
            </a:r>
            <a:r>
              <a:rPr b="1" lang="en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8)</a:t>
            </a:r>
            <a:endParaRPr b="1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89" name="Google Shape;689;p63"/>
          <p:cNvSpPr txBox="1"/>
          <p:nvPr>
            <p:ph idx="1" type="body"/>
          </p:nvPr>
        </p:nvSpPr>
        <p:spPr>
          <a:xfrm>
            <a:off x="517300" y="1861800"/>
            <a:ext cx="7141200" cy="22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Convert the following octal numbers to their binary equivalents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2286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Karla"/>
              <a:buNone/>
            </a:pPr>
            <a:r>
              <a:t/>
            </a:r>
            <a:endParaRPr sz="2000"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3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7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0000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7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3" name="Google Shape;143;p7"/>
          <p:cNvSpPr txBox="1"/>
          <p:nvPr>
            <p:ph type="title"/>
          </p:nvPr>
        </p:nvSpPr>
        <p:spPr>
          <a:xfrm>
            <a:off x="376275" y="1004775"/>
            <a:ext cx="3439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 sz="2600">
                <a:solidFill>
                  <a:srgbClr val="666666"/>
                </a:solidFill>
                <a:latin typeface="Montserrat"/>
                <a:ea typeface="Montserrat"/>
                <a:cs typeface="Montserrat"/>
                <a:sym typeface="Montserrat"/>
              </a:rPr>
              <a:t>Binary          </a:t>
            </a:r>
            <a:r>
              <a:rPr b="1" lang="en" sz="2600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NUMBER SYSTEMS </a:t>
            </a:r>
            <a:endParaRPr b="1" sz="2600">
              <a:solidFill>
                <a:srgbClr val="66666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4" name="Google Shape;144;p7"/>
          <p:cNvSpPr txBox="1"/>
          <p:nvPr>
            <p:ph idx="1" type="body"/>
          </p:nvPr>
        </p:nvSpPr>
        <p:spPr>
          <a:xfrm>
            <a:off x="376275" y="1961500"/>
            <a:ext cx="3312600" cy="272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●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Has only 2 digits (0 and 1)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●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Also called as base-2 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●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Every value represents with o and 1 in this number system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</a:pPr>
            <a:r>
              <a:t/>
            </a:r>
            <a:endParaRPr sz="2000"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45" name="Google Shape;145;p7"/>
          <p:cNvSpPr txBox="1"/>
          <p:nvPr>
            <p:ph type="title"/>
          </p:nvPr>
        </p:nvSpPr>
        <p:spPr>
          <a:xfrm>
            <a:off x="3888375" y="1004775"/>
            <a:ext cx="3439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 sz="2600">
                <a:solidFill>
                  <a:srgbClr val="666666"/>
                </a:solidFill>
                <a:latin typeface="Montserrat"/>
                <a:ea typeface="Montserrat"/>
                <a:cs typeface="Montserrat"/>
                <a:sym typeface="Montserrat"/>
              </a:rPr>
              <a:t>Octal         </a:t>
            </a:r>
            <a:r>
              <a:rPr b="1" lang="en" sz="2600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NUMBER SYSTEMS </a:t>
            </a:r>
            <a:endParaRPr b="1" sz="2600">
              <a:solidFill>
                <a:srgbClr val="66666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6" name="Google Shape;146;p7"/>
          <p:cNvSpPr txBox="1"/>
          <p:nvPr>
            <p:ph idx="1" type="body"/>
          </p:nvPr>
        </p:nvSpPr>
        <p:spPr>
          <a:xfrm>
            <a:off x="3815475" y="2003500"/>
            <a:ext cx="3725700" cy="272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●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Has only 8 digits (from 0 to 7)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●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Also called base-8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●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Every value represents with 0, 1, 2, 3, 4, 5, 6 and 7 in this number system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</a:pPr>
            <a:r>
              <a:t/>
            </a:r>
            <a:endParaRPr sz="2000">
              <a:latin typeface="Karla"/>
              <a:ea typeface="Karla"/>
              <a:cs typeface="Karla"/>
              <a:sym typeface="Karla"/>
            </a:endParaRPr>
          </a:p>
        </p:txBody>
      </p:sp>
      <p:cxnSp>
        <p:nvCxnSpPr>
          <p:cNvPr id="147" name="Google Shape;147;p7"/>
          <p:cNvCxnSpPr/>
          <p:nvPr/>
        </p:nvCxnSpPr>
        <p:spPr>
          <a:xfrm>
            <a:off x="3815475" y="1029975"/>
            <a:ext cx="5400" cy="2792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0000"/>
        </a:solid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8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3" name="Google Shape;153;p8"/>
          <p:cNvSpPr txBox="1"/>
          <p:nvPr>
            <p:ph type="title"/>
          </p:nvPr>
        </p:nvSpPr>
        <p:spPr>
          <a:xfrm>
            <a:off x="376275" y="1004775"/>
            <a:ext cx="3439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 sz="2600">
                <a:solidFill>
                  <a:srgbClr val="666666"/>
                </a:solidFill>
                <a:latin typeface="Montserrat"/>
                <a:ea typeface="Montserrat"/>
                <a:cs typeface="Montserrat"/>
                <a:sym typeface="Montserrat"/>
              </a:rPr>
              <a:t>Decimal          </a:t>
            </a:r>
            <a:r>
              <a:rPr b="1" lang="en" sz="2600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NUMBER SYSTEMS </a:t>
            </a:r>
            <a:endParaRPr b="1" sz="2600">
              <a:solidFill>
                <a:srgbClr val="66666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4" name="Google Shape;154;p8"/>
          <p:cNvSpPr txBox="1"/>
          <p:nvPr>
            <p:ph idx="1" type="body"/>
          </p:nvPr>
        </p:nvSpPr>
        <p:spPr>
          <a:xfrm>
            <a:off x="257775" y="1967150"/>
            <a:ext cx="3563100" cy="272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●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Has only 10 digits           (from 0 to 9)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●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Also called base-10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Karla"/>
              <a:buChar char="●"/>
            </a:pPr>
            <a:r>
              <a:rPr lang="en" sz="2000">
                <a:latin typeface="Karla"/>
                <a:ea typeface="Karla"/>
                <a:cs typeface="Karla"/>
                <a:sym typeface="Karla"/>
              </a:rPr>
              <a:t>Every value represents with 0, 1, 2, 3, 4, 5, 6, 7, 8 and 9 in this number system</a:t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000">
              <a:latin typeface="Karla"/>
              <a:ea typeface="Karla"/>
              <a:cs typeface="Karla"/>
              <a:sym typeface="Karla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</a:pPr>
            <a:r>
              <a:t/>
            </a:r>
            <a:endParaRPr sz="2000">
              <a:latin typeface="Karla"/>
              <a:ea typeface="Karla"/>
              <a:cs typeface="Karla"/>
              <a:sym typeface="Karla"/>
            </a:endParaRPr>
          </a:p>
        </p:txBody>
      </p:sp>
      <p:cxnSp>
        <p:nvCxnSpPr>
          <p:cNvPr id="155" name="Google Shape;155;p8"/>
          <p:cNvCxnSpPr/>
          <p:nvPr/>
        </p:nvCxnSpPr>
        <p:spPr>
          <a:xfrm>
            <a:off x="3815475" y="1029975"/>
            <a:ext cx="5400" cy="2792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0000"/>
        </a:solid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9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1" name="Google Shape;161;p9"/>
          <p:cNvSpPr txBox="1"/>
          <p:nvPr>
            <p:ph type="title"/>
          </p:nvPr>
        </p:nvSpPr>
        <p:spPr>
          <a:xfrm>
            <a:off x="311700" y="754375"/>
            <a:ext cx="5976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solidFill>
                  <a:srgbClr val="666666"/>
                </a:solidFill>
                <a:latin typeface="Montserrat"/>
                <a:ea typeface="Montserrat"/>
                <a:cs typeface="Montserrat"/>
                <a:sym typeface="Montserrat"/>
              </a:rPr>
              <a:t>Summary Table of the </a:t>
            </a:r>
            <a:r>
              <a:rPr b="1" lang="en">
                <a:solidFill>
                  <a:srgbClr val="FF5722"/>
                </a:solidFill>
                <a:latin typeface="Montserrat"/>
                <a:ea typeface="Montserrat"/>
                <a:cs typeface="Montserrat"/>
                <a:sym typeface="Montserrat"/>
              </a:rPr>
              <a:t>NUMBER SYSTEMS </a:t>
            </a:r>
            <a:endParaRPr b="1">
              <a:solidFill>
                <a:srgbClr val="66666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aphicFrame>
        <p:nvGraphicFramePr>
          <p:cNvPr id="162" name="Google Shape;162;p9"/>
          <p:cNvGraphicFramePr/>
          <p:nvPr/>
        </p:nvGraphicFramePr>
        <p:xfrm>
          <a:off x="381975" y="1952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{F19169D9-C047-4C32-A091-EB0F2B846E70}</a:tableStyleId>
              </a:tblPr>
              <a:tblGrid>
                <a:gridCol w="2044450"/>
                <a:gridCol w="819725"/>
                <a:gridCol w="4183625"/>
              </a:tblGrid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Number System</a:t>
                      </a:r>
                      <a:endParaRPr b="1" sz="20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91425" marB="91425" marR="91425" marL="91425">
                    <a:solidFill>
                      <a:srgbClr val="EA99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Base</a:t>
                      </a:r>
                      <a:endParaRPr b="1" sz="20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91425" marB="91425" marR="91425" marL="91425">
                    <a:solidFill>
                      <a:srgbClr val="EA99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" sz="20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Used Digits</a:t>
                      </a:r>
                      <a:endParaRPr b="1" sz="20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91425" marB="91425" marR="91425" marL="91425">
                    <a:solidFill>
                      <a:srgbClr val="EA9999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Binary</a:t>
                      </a:r>
                      <a:endParaRPr sz="20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2</a:t>
                      </a:r>
                      <a:endParaRPr sz="20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0, 1</a:t>
                      </a:r>
                      <a:endParaRPr sz="20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Octal</a:t>
                      </a:r>
                      <a:endParaRPr sz="20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8</a:t>
                      </a:r>
                      <a:endParaRPr sz="20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0, 1, 2, 3, 4, 5, 6, 7</a:t>
                      </a:r>
                      <a:endParaRPr sz="20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Decimal</a:t>
                      </a:r>
                      <a:endParaRPr sz="20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10</a:t>
                      </a:r>
                      <a:endParaRPr sz="20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0" u="none" cap="none" strike="noStrike">
                          <a:solidFill>
                            <a:schemeClr val="dk1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0, 1, 2, 3, 4, 5, 6, 7, 8, 9</a:t>
                      </a:r>
                      <a:endParaRPr sz="20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Hexadecimal</a:t>
                      </a:r>
                      <a:endParaRPr sz="20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u="none" cap="none" strike="noStrike">
                          <a:latin typeface="Karla"/>
                          <a:ea typeface="Karla"/>
                          <a:cs typeface="Karla"/>
                          <a:sym typeface="Karla"/>
                        </a:rPr>
                        <a:t>16</a:t>
                      </a:r>
                      <a:endParaRPr sz="20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0" u="none" cap="none" strike="noStrike">
                          <a:solidFill>
                            <a:schemeClr val="dk1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0, 1, 2, 3, 4, 5, 6, 7, 8, 9, A, B, C, D, E, F</a:t>
                      </a:r>
                      <a:endParaRPr sz="2000" u="none" cap="none" strike="noStrike"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HP</dc:creator>
</cp:coreProperties>
</file>