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44"/>
  </p:notesMasterIdLst>
  <p:sldIdLst>
    <p:sldId id="280" r:id="rId2"/>
    <p:sldId id="268" r:id="rId3"/>
    <p:sldId id="302" r:id="rId4"/>
    <p:sldId id="303" r:id="rId5"/>
    <p:sldId id="269" r:id="rId6"/>
    <p:sldId id="304" r:id="rId7"/>
    <p:sldId id="270" r:id="rId8"/>
    <p:sldId id="279" r:id="rId9"/>
    <p:sldId id="256" r:id="rId10"/>
    <p:sldId id="257" r:id="rId11"/>
    <p:sldId id="258" r:id="rId12"/>
    <p:sldId id="259" r:id="rId13"/>
    <p:sldId id="260" r:id="rId14"/>
    <p:sldId id="305" r:id="rId15"/>
    <p:sldId id="277" r:id="rId16"/>
    <p:sldId id="261" r:id="rId17"/>
    <p:sldId id="262" r:id="rId18"/>
    <p:sldId id="281" r:id="rId19"/>
    <p:sldId id="263" r:id="rId20"/>
    <p:sldId id="282" r:id="rId21"/>
    <p:sldId id="264" r:id="rId22"/>
    <p:sldId id="265" r:id="rId23"/>
    <p:sldId id="267" r:id="rId24"/>
    <p:sldId id="293" r:id="rId25"/>
    <p:sldId id="291" r:id="rId26"/>
    <p:sldId id="292" r:id="rId27"/>
    <p:sldId id="294" r:id="rId28"/>
    <p:sldId id="296" r:id="rId29"/>
    <p:sldId id="295" r:id="rId30"/>
    <p:sldId id="283" r:id="rId31"/>
    <p:sldId id="284" r:id="rId32"/>
    <p:sldId id="285" r:id="rId33"/>
    <p:sldId id="286" r:id="rId34"/>
    <p:sldId id="287" r:id="rId35"/>
    <p:sldId id="288" r:id="rId36"/>
    <p:sldId id="289" r:id="rId37"/>
    <p:sldId id="290" r:id="rId38"/>
    <p:sldId id="297" r:id="rId39"/>
    <p:sldId id="298" r:id="rId40"/>
    <p:sldId id="299" r:id="rId41"/>
    <p:sldId id="300" r:id="rId42"/>
    <p:sldId id="301" r:id="rId4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1776"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10-30T05:10:07.388"/>
    </inkml:context>
    <inkml:brush xml:id="br0">
      <inkml:brushProperty name="width" value="0.1" units="cm"/>
      <inkml:brushProperty name="height" value="0.1" units="cm"/>
      <inkml:brushProperty name="color" value="#FFFFFF"/>
    </inkml:brush>
  </inkml:definitions>
  <inkml:trace contextRef="#ctx0" brushRef="#br0">187 487 9440 0 0,'0'0'782'0'0,"3"-5"-692"0"0,4-5-135 0 0,-3 5 179 0 0,0 0 1 0 0,-1 0-1 0 0,1-1 0 0 0,-1 0 1 0 0,0 1-1 0 0,-1-1 1 0 0,1-1-1 0 0,-1 1 0 0 0,-1 0 1 0 0,3-10-1 0 0,-4 15-26 0 0,0-45 943 0 0,0 46-1050 0 0,0 0 0 0 0,1 0 0 0 0,-1 1 1 0 0,0-1-1 0 0,1 0 0 0 0,-1 0 1 0 0,0 0-1 0 0,1 0 0 0 0,-1 0 0 0 0,1 0 1 0 0,-1 0-1 0 0,0 0 0 0 0,1 0 1 0 0,-1 0-1 0 0,0 0 0 0 0,1 0 0 0 0,-1 0 1 0 0,0 0-1 0 0,1 0 0 0 0,-1 0 1 0 0,0-1-1 0 0,1 1 0 0 0,-1 0 0 0 0,0 0 1 0 0,1 0-1 0 0,-1 0 0 0 0,0-1 1 0 0,1 1-1 0 0,-1 0 0 0 0,0 0 1 0 0,1-1-1 0 0,11-7 13 0 0,-11 8-12 0 0,-1-1 7 0 0,1 0 1 0 0,0 1-1 0 0,0-1 1 0 0,0 0-1 0 0,0 0 1 0 0,-1 0-1 0 0,1 0 1 0 0,0 0-1 0 0,-1 0 1 0 0,1 0-1 0 0,-1 0 1 0 0,1 0-1 0 0,-1 0 1 0 0,1 0-1 0 0,-1 0 1 0 0,0 0-1 0 0,1 0 1 0 0,-1-3-1 0 0,9-18 8 0 0,-5 17-13 0 0,-1 0 0 0 0,0 0 0 0 0,0 0 0 0 0,-1-1 0 0 0,4-10-1 0 0,-2 7 1 0 0,-3 7-2 0 0,0 0 1 0 0,0 0-1 0 0,0 1 0 0 0,0-1 1 0 0,1 0-1 0 0,-1 1 1 0 0,1 0-1 0 0,-1-1 0 0 0,4-1 1 0 0,6-8 21 0 0,-4 6-3 0 0,-1-2 5 0 0,-6 6-24 0 0,1 1 0 0 0,-1-1 0 0 0,1 0 1 0 0,-1 0-1 0 0,1 1 0 0 0,-1-1 1 0 0,1 1-1 0 0,0-1 0 0 0,-1 0 0 0 0,1 1 1 0 0,0-1-1 0 0,-1 1 0 0 0,1 0 1 0 0,0-1-1 0 0,1 0 0 0 0,0 0 100 0 0,-3 9-78 0 0,0-2-8 0 0,0 0 1 0 0,0 0 0 0 0,0 0 0 0 0,-1 0-1 0 0,0 0 1 0 0,0 0 0 0 0,-5 7 0 0 0,0 9 28 0 0,6-20-37 0 0,1 0-1 0 0,0 0 1 0 0,-1 0-1 0 0,1 0 1 0 0,-1-1 0 0 0,1 1-1 0 0,-1 0 1 0 0,0 0-1 0 0,0-1 1 0 0,0 1 0 0 0,0-1-1 0 0,0 1 1 0 0,0-1-1 0 0,0 1 1 0 0,-1-1 0 0 0,-1 2-1 0 0,2 6 107 0 0,1-6 37 0 0,0-9-78 0 0,1 3-69 0 0,0 0 1 0 0,0 0-1 0 0,0 0 1 0 0,1 0-1 0 0,-1 0 1 0 0,1 0-1 0 0,1-3 1 0 0,7-13 5 0 0,-5 2-7 0 0,-5 15-1 0 0,0-1 0 0 0,0 1 0 0 0,1 0 1 0 0,-1 0-1 0 0,1 0 0 0 0,-1 0 0 0 0,1 0 0 0 0,0 1 0 0 0,0-1 0 0 0,0 0 0 0 0,0 0 1 0 0,0 0-1 0 0,0 1 0 0 0,3-3 0 0 0,-4 3 1 0 0,0 1 0 0 0,0 0 0 0 0,0 0 0 0 0,0 0 1 0 0,0 0-1 0 0,0 0 0 0 0,-1 0 0 0 0,1 0 0 0 0,0 0 0 0 0,0 0 0 0 0,0 0 1 0 0,0 0-1 0 0,0 0 0 0 0,0 0 0 0 0,0 0 0 0 0,0 0 0 0 0,0 0 0 0 0,0 0 0 0 0,0-1 1 0 0,0 1-1 0 0,0 0 0 0 0,0 0 0 0 0,0 0 0 0 0,0 0 0 0 0,0 0 0 0 0,0 0 1 0 0,0 0-1 0 0,0 0 0 0 0,0 0 0 0 0,0 0 0 0 0,0 0 0 0 0,0-1 0 0 0,0 1 1 0 0,0 0-1 0 0,0 0 0 0 0,0 0 0 0 0,0 0 0 0 0,0 0 0 0 0,0 0 0 0 0,0 0 1 0 0,0 0-1 0 0,-9 7 6 0 0,-70 136 26 0 0,51-97-28 0 0,16-25-1 0 0,-1-1 0 0 0,0-1 1 0 0,-24 27-1 0 0,35-44-4 0 0,1-1 0 0 0,0 0 0 0 0,0 1 0 0 0,-1-1 0 0 0,1 1 0 0 0,0-1 0 0 0,0 1 0 0 0,1-1 0 0 0,-1 1 0 0 0,0 0 0 0 0,0 0 0 0 0,1-1 0 0 0,-1 1 0 0 0,1 0 0 0 0,0 0 0 0 0,-1 0 0 0 0,1-1 1 0 0,0 5-1 0 0,0-6 14 0 0,0-18 8 0 0,1 0-18 0 0,1 0-1 0 0,1 0 1 0 0,0 0 0 0 0,9-24 0 0 0,6-31 11 0 0,-18 70-11 0 0,0 0 1 0 0,1 0-1 0 0,0 0 0 0 0,-1-1 0 0 0,1 1 0 0 0,1 0 1 0 0,-1 0-1 0 0,0 0 0 0 0,1 0 0 0 0,-1 0 0 0 0,1 1 1 0 0,0-1-1 0 0,0 0 0 0 0,0 1 0 0 0,0-1 0 0 0,5-3 1 0 0,-7 5 3 0 0,1 1 1 0 0,-1-1-1 0 0,1 1 1 0 0,-1-1 0 0 0,0 0-1 0 0,0 0 1 0 0,1 1 0 0 0,-1-1-1 0 0,0 0 1 0 0,0 0 0 0 0,0 1-1 0 0,1-1 1 0 0,-1 0 0 0 0,0 0-1 0 0,0 1 1 0 0,-1-2 0 0 0,-2-1 163 0 0,-5 10-105 0 0,-27 31-36 0 0,22-24-22 0 0,0-1-1 0 0,-12 18 1 0 0,24-22-4 0 0,3-8-8 0 0,1-6 0 0 0,3-10-1 0 0,2-1-1 0 0,0 1 1 0 0,0 0 0 0 0,14-17-1 0 0,6-9 1 0 0,41-52-9 0 0,-62 81-28 0 0,-6 10 33 0 0,-1 1 1 0 0,1-1-1 0 0,0 1 1 0 0,-1 0-1 0 0,1-1 0 0 0,0 1 1 0 0,0 0-1 0 0,0-1 1 0 0,0 1-1 0 0,0 0 1 0 0,0 0-1 0 0,0 0 0 0 0,1 0 1 0 0,-1 0-1 0 0,0 0 1 0 0,0 0-1 0 0,1 0 0 0 0,-1 1 1 0 0,3-2-1 0 0,-4 2-14 0 0,-1 4-117 0 0,-1-1 131 0 0,1 0 0 0 0,-1 0 0 0 0,0 0 0 0 0,0 0-1 0 0,0 0 1 0 0,0 0 0 0 0,-1 0 0 0 0,1 0 0 0 0,-6 3-1 0 0,0 3 1 0 0,-28 39-28 0 0,10-11-12 0 0,-50 52 1 0 0,72-84 37 0 0,3-4 6 0 0,1 0 1 0 0,0 0 0 0 0,-1 0-1 0 0,1-1 1 0 0,-1 1 0 0 0,1 0 0 0 0,-1-1-1 0 0,0 1 1 0 0,1 0 0 0 0,-1-1-1 0 0,0 1 1 0 0,1-1 0 0 0,-1 1 0 0 0,0-1-1 0 0,0 1 1 0 0,0-1 0 0 0,1 0 0 0 0,-1 1-1 0 0,0-1 1 0 0,0 0 0 0 0,0 1-1 0 0,0-1 1 0 0,-1 0 0 0 0,2 0-8 0 0,0-1-16 0 0,-1 1 24 0 0,1-1 0 0 0,0 1 0 0 0,0-1 0 0 0,0 1 0 0 0,0-1 0 0 0,0 1 0 0 0,0-1 0 0 0,0 1 0 0 0,0-1 0 0 0,0 1 0 0 0,0-1 0 0 0,0 0 0 0 0,0 1 0 0 0,1-1 0 0 0,-1 1 0 0 0,0-1 0 0 0,0 1 0 0 0,0-1 0 0 0,1 1 0 0 0,-1-1 0 0 0,1 0 0 0 0,5-13-14 0 0,9-26-2 0 0,1 1 0 0 0,27-46 1 0 0,-33 57-210 0 0,-11 22-133 0 0,-8 17 214 0 0,-25 46 34 0 0,-62 110-154 0 0,94-155 224 0 0,3-7-35 0 0,1-5-172 0 0,132-202 143 0 0,-124 190 76 0 0,0 0 0 0 0,12-10 0 0 0,-4 5-14 0 0,-18 17 30 0 0,-1 12-36 0 0,-1 0 33 0 0,0 0 0 0 0,-1 0 1 0 0,-5 14-1 0 0,-3 12-41 0 0,5-10 12 0 0,3-17-4 0 0,0 0 0 0 0,1 0 0 0 0,0 1 0 0 0,1 11 0 0 0,16-48-13 0 0,-7 9 57 0 0,12-21-14 0 0,1 0 0 0 0,49-61 0 0 0,-42 57-25 0 0,-106 188 37 0 0,-13 20 0 0 0,74-142 2 0 0,-1-2 1 0 0,-23 23 0 0 0,10-11 1 0 0,25-29 3 0 0,0 0 0 0 0,0-1 0 0 0,0 0 0 0 0,-1 0 0 0 0,-7 4 0 0 0,-8 5 0 0 0,21-13 0 0 0,1-1 0 0 0,0 0 0 0 0,-1 1 0 0 0,1-1 0 0 0,0 1 0 0 0,-1-1 0 0 0,1 0 0 0 0,-1 1 0 0 0,1-1 0 0 0,-1 0 0 0 0,1 0 0 0 0,-1 1 0 0 0,1-1 0 0 0,-1 0 0 0 0,1 0 0 0 0,-1 0 0 0 0,1 1 0 0 0,-1-1 0 0 0,1 0 0 0 0,-1 0 0 0 0,1 0 0 0 0,-1 0 0 0 0,1 0 0 0 0,-1 0 0 0 0,0 0 0 0 0,1 0 0 0 0,-1-1 0 0 0,1 1 0 0 0,-1 0 0 0 0,1 0 0 0 0,-1 0 0 0 0,1-1 0 0 0,-1 1 0 0 0,1 0 0 0 0,-1 0 0 0 0,1-1 0 0 0,-1 1 0 0 0,1 0 0 0 0,0-1 0 0 0,-1 1 0 0 0,1 0 0 0 0,0-1 0 0 0,-1 1 0 0 0,1-1 0 0 0,0 1 0 0 0,-1-1 0 0 0,1 1 0 0 0,0-1 0 0 0,0 1 0 0 0,-1-1 0 0 0,1 1 0 0 0,0-1 0 0 0,0 1 0 0 0,0-1 0 0 0,0 0 0 0 0,-1-4 0 0 0,1 1 0 0 0,-1 0 0 0 0,1 0 0 0 0,0-1 0 0 0,0 1 0 0 0,1 0 0 0 0,1-7 0 0 0,5-20 5 0 0,1 1 0 0 0,2 0 0 0 0,0 0 0 0 0,3 1 0 0 0,18-33 0 0 0,-22 47 0 0 0,-1 1 8 0 0,2 0 0 0 0,-1 0-1 0 0,22-22 1 0 0,-26 30 5 0 0,-4 5-12 0 0,-1 0 0 0 0,1 0 0 0 0,0 0-1 0 0,0 1 1 0 0,-1-1 0 0 0,1 0 0 0 0,0 0 0 0 0,0 1 0 0 0,0-1-1 0 0,0 0 1 0 0,0 1 0 0 0,0-1 0 0 0,0 1 0 0 0,0-1-1 0 0,0 1 1 0 0,0-1 0 0 0,3 1 0 0 0,-4 0 15 0 0,6 20 131 0 0,-7 10-140 0 0,-1 1 0 0 0,-2-1-1 0 0,-1 0 1 0 0,-1-1 0 0 0,-1 1 0 0 0,-2-1-1 0 0,-1-1 1 0 0,-23 46 0 0 0,29-67-8 0 0,1-1 0 0 0,-1 0 1 0 0,0 0-1 0 0,0-1 0 0 0,-1 1 1 0 0,0-1-1 0 0,0 0 1 0 0,0 0-1 0 0,-1 0 0 0 0,-10 6 1 0 0,14-10-5 0 0,1 0 0 0 0,-1 0 1 0 0,0 0-1 0 0,1 0 0 0 0,-1 0 1 0 0,1-1-1 0 0,-1 1 1 0 0,0-1-1 0 0,0 1 0 0 0,-3-1 1 0 0,5 0-1 0 0,-1 0 0 0 0,1 0 0 0 0,-1-1 0 0 0,1 1 0 0 0,-1 0 0 0 0,1 0 0 0 0,-1-1 1 0 0,1 1-1 0 0,-1-1 0 0 0,1 1 0 0 0,-1 0 0 0 0,1-1 0 0 0,-1 1 0 0 0,1-1 0 0 0,0 1 0 0 0,-1-1 1 0 0,1 1-1 0 0,0-1 0 0 0,0 1 0 0 0,-1-1 0 0 0,1 0 0 0 0,0 1 0 0 0,0-1 0 0 0,0 1 0 0 0,-1-1 1 0 0,1 1-1 0 0,0-1 0 0 0,0 0 0 0 0,0 1 0 0 0,0-1 0 0 0,0 0 0 0 0,0 1 0 0 0,1-1 1 0 0,-1 0-1 0 0,2-19 0 0 0,1 1 0 0 0,0-1 0 0 0,2 1 0 0 0,0 0 0 0 0,1 1 0 0 0,12-26 0 0 0,-12 28 24 0 0,1 1 0 0 0,0 0 0 0 0,1 0 0 0 0,0 1 0 0 0,1 0 0 0 0,13-14 0 0 0,-21 27-18 0 0,0 1 0 0 0,0-1 0 0 0,0 1 0 0 0,1-1 0 0 0,-1 1 0 0 0,0 0 0 0 0,0-1 0 0 0,1 1 0 0 0,-1 0 0 0 0,0 0 0 0 0,1 0 0 0 0,-1 0 0 0 0,0 0 0 0 0,1 0 0 0 0,-1 0 0 0 0,0 0 0 0 0,0 1 0 0 0,1-1 0 0 0,-1 1 0 0 0,0-1 0 0 0,0 1 0 0 0,1-1 0 0 0,-1 1 0 0 0,0-1 0 0 0,0 1 0 0 0,0 0 1 0 0,0 0-1 0 0,0 0 0 0 0,0 0 0 0 0,0 0 0 0 0,0 0 0 0 0,0 0 0 0 0,0 0 0 0 0,-1 0 0 0 0,1 0 0 0 0,0 0 0 0 0,-1 0 0 0 0,1 0 0 0 0,0 3 0 0 0,2 21 12 0 0,-1-1 0 0 0,-1 31 1 0 0,-1-55-27 0 0,1-16-63 0 0,4-4 47 0 0,-3 12-5 0 0,-1 1-1 0 0,1 0 1 0 0,0-1 0 0 0,1 1 0 0 0,0 1 0 0 0,0-1 0 0 0,0 0 0 0 0,1 1 0 0 0,0-1 0 0 0,6-6 0 0 0,-6 2-91 0 0,-4 10 23 0 0,3 5 42 0 0,-2-1 54 0 0,1 1-8 0 0,-1 0 0 0 0,0 1 0 0 0,0-1 0 0 0,0 1 1 0 0,0-1-1 0 0,0 1 0 0 0,-1 0 0 0 0,0 7 1 0 0,-6 42-38 0 0,4-39 35 0 0,-1 5-9 0 0,-2 48-274 0 0,4-68 284 0 0,1 1-1 0 0,-1-1 0 0 0,1 0 1 0 0,-1 1-1 0 0,1-1 1 0 0,-1 0-1 0 0,0 0 0 0 0,1 1 1 0 0,-1-1-1 0 0,1 0 1 0 0,-1 0-1 0 0,0 0 0 0 0,1 0 1 0 0,-1 1-1 0 0,1-1 1 0 0,-1 0-1 0 0,0 0 0 0 0,1 0 1 0 0,-1 0-1 0 0,0-1 1 0 0,1 1-1 0 0,-1 0 0 0 0,1 0 1 0 0,-1 0-1 0 0,0 0 1 0 0,0-1-1 0 0,-19-5-143 0 0,18 3 139 0 0,0 1-1 0 0,0-1 0 0 0,0 0 0 0 0,0 0 1 0 0,0 0-1 0 0,0 0 0 0 0,1 0 0 0 0,-1 0 1 0 0,1-1-1 0 0,0 1 0 0 0,0 0 0 0 0,1-1 1 0 0,-1 1-1 0 0,0-5 0 0 0,0-4-11 0 0,0-1 0 0 0,2-18 0 0 0,0 15 5 0 0,0 1 0 0 0,1-1-1 0 0,1 1 1 0 0,1 0 0 0 0,0 0 0 0 0,1 0 0 0 0,10-22 0 0 0,-9 25-77 0 0,0 1-1 0 0,0 0 1 0 0,1 1 0 0 0,1-1 0 0 0,16-17 0 0 0,-23 27 88 0 0,-1 1 0 0 0,1 0 0 0 0,-1-1-1 0 0,1 1 1 0 0,0 0 0 0 0,-1-1 0 0 0,1 1 0 0 0,0 0 0 0 0,-1 0 0 0 0,1-1 0 0 0,0 1-1 0 0,-1 0 1 0 0,1 0 0 0 0,0 0 0 0 0,-1 0 0 0 0,1 0 0 0 0,0 0 0 0 0,0 0-1 0 0,-1 0 1 0 0,1 0 0 0 0,0 1 0 0 0,-1-1 0 0 0,1 0 0 0 0,0 0 0 0 0,-1 0 0 0 0,1 1-1 0 0,0-1 1 0 0,-1 0 0 0 0,1 1 0 0 0,-1-1 0 0 0,1 1 0 0 0,-1-1 0 0 0,1 1-1 0 0,-1-1 1 0 0,1 1 0 0 0,0 0 0 0 0,5 36-166 0 0,-6-26-146 0 0,1-7 636 0 0,-1 1 0 0 0,0-1 0 0 0,0 1 0 0 0,0 0 0 0 0,-2 5 0 0 0,2-10-252 0 0,0 1 0 0 0,-1 0 0 0 0,1-1 0 0 0,0 1 0 0 0,0 0 0 0 0,-1-1 0 0 0,1 1 0 0 0,0-1 0 0 0,-1 1 0 0 0,1-1 0 0 0,-1 1 0 0 0,1-1 0 0 0,0 1 0 0 0,-1-1 0 0 0,1 1 0 0 0,-1-1 0 0 0,0 1 0 0 0,1-1 0 0 0,-1 0 0 0 0,1 1 0 0 0,-1-1 0 0 0,0 0 0 0 0,1 0 1 0 0,-1 0-1 0 0,1 1 0 0 0,-1-1 0 0 0,0 0 0 0 0,1 0 0 0 0,-1 0 0 0 0,0 0 0 0 0,1 0 0 0 0,-1 0 0 0 0,0 0 0 0 0,1 0 0 0 0,-1 0 0 0 0,0 0 0 0 0,1-1 0 0 0,-1 1 0 0 0,0 0 0 0 0,1 0 0 0 0,-2-1 0 0 0,1 0-30 0 0,1 1 0 0 0,-1-1 0 0 0,0 1 0 0 0,1-1 0 0 0,-1 0 0 0 0,0 1 0 0 0,1-1 0 0 0,-1 0 0 0 0,1 1 0 0 0,-1-1 0 0 0,1 0 0 0 0,0 0 0 0 0,-1 0 0 0 0,1 0 0 0 0,0 1 0 0 0,-1-1 0 0 0,1 0 0 0 0,0 0 0 0 0,0 0 0 0 0,0 0 0 0 0,0 0 0 0 0,0 0 0 0 0,0-1 0 0 0,0-27 379 0 0,1 18-280 0 0,-1 7-96 0 0,0 0-1 0 0,0 0 0 0 0,1 0 0 0 0,0 1 1 0 0,0-1-1 0 0,2-5 0 0 0,-3 8-30 0 0,0 0-1 0 0,0 1 0 0 0,0-1 0 0 0,1 1 0 0 0,-1-1 1 0 0,0 1-1 0 0,1-1 0 0 0,-1 1 0 0 0,0 0 0 0 0,1-1 1 0 0,-1 1-1 0 0,0-1 0 0 0,1 1 0 0 0,-1 0 0 0 0,1-1 1 0 0,-1 1-1 0 0,1 0 0 0 0,-1-1 0 0 0,1 1 0 0 0,-1 0 1 0 0,1 0-1 0 0,-1-1 0 0 0,1 1 0 0 0,-1 0 1 0 0,1 0-1 0 0,-1 0 0 0 0,1 0 0 0 0,0 0 0 0 0,-1 0 1 0 0,1 0-1 0 0,-1 0 0 0 0,1 0 0 0 0,-1 0 0 0 0,1 0 1 0 0,-1 0-1 0 0,1 0 0 0 0,0 1 0 0 0,-1-1 0 0 0,1 0 1 0 0,-1 0-1 0 0,1 1 0 0 0,-1-1 0 0 0,1 0 1 0 0,-1 0-1 0 0,0 1 0 0 0,1-1 0 0 0,-1 1 0 0 0,1-1 1 0 0,-1 0-1 0 0,0 1 0 0 0,1-1 0 0 0,-1 1 0 0 0,0-1 1 0 0,1 2-1 0 0,4 3-1 0 0,-1 1 0 0 0,0 0-1 0 0,0 1 1 0 0,0-1 0 0 0,-1 1 0 0 0,1 0 0 0 0,-2-1 0 0 0,1 1 0 0 0,-1 1 0 0 0,2 9-1 0 0,0 5 3 0 0,-1 0 0 0 0,1 27-1 0 0,-3-33-2 0 0,-2-1 1 0 0,1 1-1 0 0,-2-1 0 0 0,0 1 0 0 0,-8 28 1 0 0,9-42-2 0 0,1 0 1 0 0,-1 1 0 0 0,0-1 0 0 0,0 0-1 0 0,0 0 1 0 0,0 0 0 0 0,0-1 0 0 0,0 1 0 0 0,0 0-1 0 0,-1 0 1 0 0,1-1 0 0 0,-1 1 0 0 0,1 0 0 0 0,-1-1-1 0 0,0 0 1 0 0,-3 3 0 0 0,3-4 0 0 0,1 0-1 0 0,-1 0 1 0 0,0 0 0 0 0,1 0 0 0 0,-1 0-1 0 0,0 0 1 0 0,0 0 0 0 0,1 0 0 0 0,-1-1-1 0 0,0 1 1 0 0,1-1 0 0 0,-1 1 0 0 0,1-1-1 0 0,-1 0 1 0 0,0 1 0 0 0,1-1-1 0 0,0 0 1 0 0,-1 0 0 0 0,1 0 0 0 0,-1 0-1 0 0,0-2 1 0 0,-6-3-1 0 0,0 0 0 0 0,0-1 0 0 0,1 0 0 0 0,0-1 0 0 0,1 0 0 0 0,-1 0-1 0 0,1 0 1 0 0,1-1 0 0 0,-8-15 0 0 0,10 18-3 0 0,1-1 0 0 0,0 1-1 0 0,0-1 1 0 0,0 1 0 0 0,1-1 0 0 0,0 0 0 0 0,0 1-1 0 0,1-1 1 0 0,0 0 0 0 0,0 0 0 0 0,1 0-1 0 0,-1 0 1 0 0,2 1 0 0 0,-1-1 0 0 0,3-7 0 0 0,-2 8-11 0 0,0 0 1 0 0,0 0-1 0 0,1 1 1 0 0,6-11 0 0 0,-9 15 11 0 0,0 1 1 0 0,0 0-1 0 0,0-1 1 0 0,1 1-1 0 0,-1-1 1 0 0,0 1-1 0 0,0 0 1 0 0,1-1 0 0 0,-1 1-1 0 0,0 0 1 0 0,1 0-1 0 0,-1-1 1 0 0,0 1-1 0 0,1 0 1 0 0,-1 0-1 0 0,0-1 1 0 0,1 1-1 0 0,-1 0 1 0 0,1 0 0 0 0,-1 0-1 0 0,0 0 1 0 0,1 0-1 0 0,-1-1 1 0 0,1 1-1 0 0,-1 0 1 0 0,1 0-1 0 0,-1 0 1 0 0,0 0 0 0 0,1 0-1 0 0,-1 0 1 0 0,1 0-1 0 0,-1 1 1 0 0,0-1-1 0 0,1 0 1 0 0,0 0-1 0 0,11 14-43 0 0,2 22-1 0 0,4 47-135 0 0,-13-57 123 0 0,-4 15-129 0 0,-1-24 31 0 0,0-16 126 0 0,-1-1-4 0 0,0 0 26 0 0,0 0 0 0 0,0-1 0 0 0,0 1 0 0 0,0 0 0 0 0,0 0-1 0 0,0-1 1 0 0,0 1 0 0 0,0 0 0 0 0,0-1 0 0 0,0 1-1 0 0,1-1 1 0 0,-1 1 0 0 0,0-1 0 0 0,0 0 0 0 0,0 1 0 0 0,1-1-1 0 0,-1 0 1 0 0,0 1 0 0 0,1-1 0 0 0,-1 0 0 0 0,0-1 0 0 0,-1-1-4 0 0,1 1 0 0 0,0-1 0 0 0,0 0 0 0 0,0 1 0 0 0,0-1 0 0 0,1 0 0 0 0,-1 0 0 0 0,1-3 0 0 0,-1 0-11 0 0,1 0 0 0 0,0 1 0 0 0,0-1 0 0 0,1 0 0 0 0,0 0 1 0 0,0 0-1 0 0,3-10 0 0 0,-2 13-22 0 0,0-1 1 0 0,-1 0 0 0 0,2 1-1 0 0,-1-1 1 0 0,0 1-1 0 0,1 0 1 0 0,4-4 0 0 0,-6 6 34 0 0,-1 1 0 0 0,1-1 1 0 0,-1 1-1 0 0,1-1 0 0 0,-1 1 1 0 0,1 0-1 0 0,-1-1 1 0 0,1 1-1 0 0,0 0 0 0 0,-1 0 1 0 0,1-1-1 0 0,-1 1 0 0 0,1 0 1 0 0,0 0-1 0 0,-1 0 1 0 0,1 0-1 0 0,0 0 0 0 0,-1 0 1 0 0,1 0-1 0 0,0 0 1 0 0,0 0-1 0 0,0 1 3 0 0,0-1 0 0 0,0 1 1 0 0,0-1-1 0 0,-1 1 0 0 0,1 0 0 0 0,0-1 0 0 0,0 1 0 0 0,-1 0 1 0 0,1 0-1 0 0,0 0 0 0 0,-1-1 0 0 0,1 1 0 0 0,-1 0 1 0 0,1 0-1 0 0,-1 0 0 0 0,0 0 0 0 0,1 0 0 0 0,-1 2 1 0 0,7 19-87 0 0,-2 0 0 0 0,-1 1 1 0 0,3 27-1 0 0,-6-56 97 0 0,0 0 0 0 0,0 1-1 0 0,1-1 1 0 0,0 0 0 0 0,1 1 0 0 0,-1-1-1 0 0,1 1 1 0 0,0 0 0 0 0,0 0 0 0 0,5-6 0 0 0,-5-1 19 0 0,-3 11-8 0 0,-1 10-12 0 0,1-4-7 0 0,-1 0 0 0 0,-1-1 0 0 0,1 1 0 0 0,-1 0 0 0 0,0-1 0 0 0,0 1 0 0 0,0-1 0 0 0,0 0 0 0 0,-1 0 0 0 0,0 0 0 0 0,0 0 0 0 0,0 0 0 0 0,0 0 0 0 0,0-1 0 0 0,-1 0 0 0 0,-4 4 0 0 0,7-6-1 0 0,-1 0 0 0 0,1 0 0 0 0,0 0 1 0 0,-1 0-1 0 0,1-1 0 0 0,0 1 0 0 0,-1 0 0 0 0,1-1 0 0 0,-1 1 0 0 0,1-1 1 0 0,-1 1-1 0 0,1-1 0 0 0,-1 0 0 0 0,1 0 0 0 0,-1 0 0 0 0,0 0 0 0 0,1 0 1 0 0,-1 0-1 0 0,1 0 0 0 0,-1 0 0 0 0,1-1 0 0 0,-1 1 0 0 0,1 0 0 0 0,-1-1 1 0 0,1 0-1 0 0,-1 1 0 0 0,1-1 0 0 0,-1 0 0 0 0,1 1 0 0 0,0-1 0 0 0,0 0 1 0 0,-1 0-1 0 0,1 0 0 0 0,0 0 0 0 0,0-1 0 0 0,0 1 0 0 0,0 0 0 0 0,0 0 1 0 0,0-1-1 0 0,0 1 0 0 0,1 0 0 0 0,-1-1 0 0 0,0 1 0 0 0,1-1 0 0 0,-1-1 1 0 0,-2-5-11 0 0,0 0 1 0 0,1 0-1 0 0,-1 0 1 0 0,2-1-1 0 0,-1 1 1 0 0,1-1-1 0 0,1-9 1 0 0,0 2-4 0 0,2 1 0 0 0,0-1 0 0 0,5-17 0 0 0,-3 10-1 0 0,1 0-52 0 0,-5 22 64 0 0,0 25-98 0 0,0-14 93 0 0,0 0 0 0 0,-1-1-1 0 0,0 1 1 0 0,-1 0 0 0 0,1-1-1 0 0,-2 1 1 0 0,1-1 0 0 0,-2 0-1 0 0,-6 16 1 0 0,9-24 8 0 0,0 1 1 0 0,0-1-1 0 0,0 1 0 0 0,0-1 0 0 0,0 0 1 0 0,0 0-1 0 0,0 1 0 0 0,0-1 1 0 0,0 0-1 0 0,-1 0 0 0 0,1 0 0 0 0,-1 0 1 0 0,1 0-1 0 0,-1 0 0 0 0,1-1 1 0 0,-2 2-1 0 0,2-2-1 0 0,-1 0 1 0 0,1 0-1 0 0,0 0 0 0 0,0 0 0 0 0,0 0 1 0 0,-1 0-1 0 0,1 0 0 0 0,0 0 0 0 0,0-1 1 0 0,0 1-1 0 0,-1 0 0 0 0,1-1 1 0 0,0 1-1 0 0,0-1 0 0 0,0 1 0 0 0,0-1 1 0 0,-1-1-1 0 0,-3-1-14 0 0,1-1-1 0 0,0 0 1 0 0,0-1-1 0 0,0 1 1 0 0,0-1-1 0 0,1 0 1 0 0,-6-9-1 0 0,8 10 8 0 0,-1 0 0 0 0,1 0 0 0 0,-1 0 0 0 0,1 0 0 0 0,1 0 0 0 0,-1 0 0 0 0,0 0 0 0 0,1 0 0 0 0,0-1 0 0 0,0 1 0 0 0,0 0 0 0 0,1 0 0 0 0,-1 0 0 0 0,1 0 0 0 0,2-8 0 0 0,3-5-56 0 0,0 1 0 0 0,12-22 1 0 0,-14 31 34 0 0,0 1-7 0 0,-1 0 0 0 0,1 0 0 0 0,10-10 0 0 0,3-5-175 0 0,-16 15 5 0 0,-8 15 92 0 0,2 1 50 0 0,-1-1 1 0 0,0 1 0 0 0,-1-1-1 0 0,-9 11 1 0 0,-2 2-77 0 0,3-8-65 0 0,12-16 24 0 0,7-10 123 0 0,0 3 25 0 0,1 0 0 0 0,-1 0 0 0 0,0 0-1 0 0,-1 0 1 0 0,0-1 0 0 0,0 1 0 0 0,-1-1-1 0 0,0 0 1 0 0,0-19 0 0 0,-3 34 33 0 0,0-1 1 0 0,-1 1-1 0 0,0-1 1 0 0,1 0-1 0 0,-1 0 1 0 0,-1 0-1 0 0,1 0 1 0 0,-1 0-1 0 0,1 0 1 0 0,-1 0-1 0 0,-4 3 1 0 0,-8 12-24 0 0,9-9-13 0 0,4-5 3 0 0,-1 0 1 0 0,0-1-1 0 0,0 1 0 0 0,-1 0 1 0 0,0-1-1 0 0,1 0 0 0 0,-9 7 1 0 0,11-11-23 0 0,6-23-447 0 0,29-31 229 0 0,-13 22 41 0 0,26-52 0 0 0,-23 44-490 0 0,-22 27 224 0 0,-2 13 495 0 0,0 0 1 0 0,0 0 0 0 0,0 1 0 0 0,0-1 0 0 0,0 0 0 0 0,0 0 0 0 0,0 0 0 0 0,0 0 0 0 0,0 1 0 0 0,0-1 0 0 0,0 0 0 0 0,0 0 0 0 0,-1 0 0 0 0,1 0-1 0 0,0 0 1 0 0,0 1 0 0 0,0-1 0 0 0,0 0 0 0 0,0 0 0 0 0,0 0 0 0 0,0 0 0 0 0,0 0 0 0 0,-1 0 0 0 0,1 1 0 0 0,0-1 0 0 0,0 0 0 0 0,0 0 0 0 0,0 0-1 0 0,0 0 1 0 0,-1 0 0 0 0,1 0 0 0 0,0 0 0 0 0,0 0 0 0 0,0 0 0 0 0,0 0 0 0 0,-1 0 0 0 0,1 0 0 0 0,0 0 0 0 0,0 0 0 0 0,0 0 0 0 0,0 0-1 0 0,-1 0 1 0 0,1 0 0 0 0,0 0 0 0 0,0 0 0 0 0,0 0 0 0 0,0 0 0 0 0,-1 0 0 0 0,1 0 0 0 0,0 0 0 0 0,0-1 0 0 0,0 1 0 0 0,0 0 0 0 0,0 0 0 0 0,0 0-1 0 0,-1 0 1 0 0,1 0 0 0 0,0 0 0 0 0,0 0 0 0 0,0-1 0 0 0,0 1 0 0 0,0 0 0 0 0,0 0 0 0 0,0 0 0 0 0,0 0 0 0 0,0-1 0 0 0,0 1 0 0 0,-1 0-1 0 0,-28 37-229 0 0,15-21 130 0 0,1 1-1 0 0,1 0 0 0 0,-20 37 1 0 0,24-34-13 0 0,1 1 0 0 0,-8 36 0 0 0,14-48 74 0 0,0-1 1 0 0,1 1 0 0 0,1 14-1 0 0,-1-2-116 0 0,0-20 139 0 0,10-3-25 0 0,-1 0 23 0 0,-1-1 0 0 0,1 1 0 0 0,0-1 1 0 0,0-1-1 0 0,-1 0 0 0 0,0 0 0 0 0,0-1 0 0 0,9-6 0 0 0,-17 11 24 0 0,0-1-1 0 0,0 1 1 0 0,1 0-1 0 0,-1 0 1 0 0,0 0 0 0 0,1-1-1 0 0,-1 1 1 0 0,0 0 0 0 0,0 0-1 0 0,1 0 1 0 0,-1 0 0 0 0,0-1-1 0 0,1 1 1 0 0,-1 0-1 0 0,0 0 1 0 0,1 0 0 0 0,-1 0-1 0 0,0 0 1 0 0,1 0 0 0 0,-1 0-1 0 0,0 0 1 0 0,1 0 0 0 0,-1 0-1 0 0,0 0 1 0 0,1 0-1 0 0,-1 0 1 0 0,0 1 0 0 0,1-1-1 0 0,-1 0 1 0 0,0 0 0 0 0,1 0-1 0 0,-1 0 1 0 0,0 1 0 0 0,0-1-1 0 0,1 0 1 0 0,-1 0 0 0 0,0 0-1 0 0,0 1 1 0 0,1-1-1 0 0,-1 0 1 0 0,0 0 0 0 0,0 1-1 0 0,0-1 1 0 0,1 0 0 0 0,-1 1-1 0 0,0-1 1 0 0,0 0 0 0 0,0 1-1 0 0,0-1 1 0 0,0 0-1 0 0,0 1 1 0 0,0-1 0 0 0,0 0-1 0 0,1 1 1 0 0,-1-1 0 0 0,0 0-1 0 0,0 1 1 0 0,-1-1 0 0 0,1 0-1 0 0,0 1 1 0 0,0-1-1 0 0,0 0 1 0 0,0 1 0 0 0,0-1-1 0 0,0 0 1 0 0,-4 30-7 0 0,3-27 3 0 0,-6 34-9 0 0,-2-1 0 0 0,-1-1 0 0 0,-27 61 0 0 0,36-93 11 0 0,0-1 0 0 0,-1 1-1 0 0,1-1 1 0 0,-1 0 0 0 0,1 1-1 0 0,-1-1 1 0 0,0 0 0 0 0,0 0-1 0 0,0 0 1 0 0,0 0 0 0 0,-3 1-1 0 0,5-25-5 0 0,1 12 9 0 0,1 1 0 0 0,0-1 0 0 0,1 1 0 0 0,0-1 0 0 0,0 1 0 0 0,8-14 0 0 0,-1 0 0 0 0,-1 1 7 0 0,0 1-1 0 0,1 1 1 0 0,1 0 0 0 0,19-26-1 0 0,-20 37 38 0 0,-10 9-42 0 0,0 0-1 0 0,0 0 1 0 0,0 0 0 0 0,0 0-1 0 0,0 0 1 0 0,0 0 0 0 0,1 0-1 0 0,-1-1 1 0 0,0 1 0 0 0,0 0-1 0 0,0 0 1 0 0,0 0 0 0 0,0 1-1 0 0,0-1 1 0 0,0 0 0 0 0,0 0-1 0 0,1 0 1 0 0,-1 0 0 0 0,0 0-1 0 0,0 0 1 0 0,0 0 0 0 0,0 0-1 0 0,0 0 1 0 0,0 0 0 0 0,0 0-1 0 0,0 0 1 0 0,0 0 0 0 0,1 0-1 0 0,-1 0 1 0 0,0 0 0 0 0,0 0-1 0 0,0 0 1 0 0,0 1 0 0 0,0-1-1 0 0,0 0 1 0 0,0 0 0 0 0,0 0-1 0 0,0 0 1 0 0,0 0 0 0 0,0 0-1 0 0,0 0 1 0 0,0 0 0 0 0,0 0-1 0 0,0 1 1 0 0,0-1 0 0 0,0 0-1 0 0,0 0 1 0 0,0 0 0 0 0,0 0-1 0 0,0 0 1 0 0,0 0 0 0 0,-4 23 126 0 0,2-14-156 0 0,-4 13 32 0 0,0 0 0 0 0,-2-1 0 0 0,0 1 0 0 0,-2-1 0 0 0,0-1 0 0 0,-1 0 0 0 0,-21 28 0 0 0,29-44-3 0 0,0 0 0 0 0,-1 0 0 0 0,1-1 0 0 0,-1 1 0 0 0,0-1 0 0 0,0 0 0 0 0,-6 4 0 0 0,9-7-1 0 0,0 1 0 0 0,1-1 0 0 0,-1 1 0 0 0,0-1 0 0 0,0 0 0 0 0,0 0 0 0 0,0 1 0 0 0,0-1 0 0 0,0 0 0 0 0,0 0 0 0 0,0 0 0 0 0,0 0 0 0 0,0 0 0 0 0,0 0 0 0 0,0 0 0 0 0,0 0 0 0 0,0 0 0 0 0,0-1 0 0 0,0 1 0 0 0,0 0 0 0 0,0-1 0 0 0,0 1 0 0 0,0 0 0 0 0,0-1 0 0 0,0 1 0 0 0,1-1 0 0 0,-1 0 0 0 0,0 1 0 0 0,0-1 0 0 0,0 0 0 0 0,1 1 0 0 0,-1-1 0 0 0,1 0 0 0 0,-1 0 0 0 0,0 1 0 0 0,1-1 0 0 0,-1 0 0 0 0,1 0 0 0 0,0 0 0 0 0,-1 0 0 0 0,1 0 0 0 0,0 0 0 0 0,-1 0 0 0 0,1 0 0 0 0,0 0 0 0 0,0-2 0 0 0,-4-12 0 0 0,1-1 0 0 0,0 1 0 0 0,1-1 0 0 0,1 0 0 0 0,0 0 0 0 0,2 0 0 0 0,-1 0 0 0 0,6-23 0 0 0,-4 28 0 0 0,0-1 0 0 0,1 1 0 0 0,1 0 0 0 0,0 0 0 0 0,0 0 0 0 0,1 0 0 0 0,0 1 0 0 0,1 0 0 0 0,0 0 0 0 0,1 0 0 0 0,0 1 0 0 0,14-15 0 0 0,-16 20 0 0 0,1-1 0 0 0,0 0 0 0 0,0 1 0 0 0,0 0 0 0 0,0 1 0 0 0,1-1 0 0 0,-1 1 0 0 0,1 1 0 0 0,0-1 0 0 0,0 1 0 0 0,0 0 0 0 0,0 0 0 0 0,0 1 0 0 0,0 0 0 0 0,0 1 0 0 0,1-1 0 0 0,7 2 0 0 0,-13-1 0 0 0,0 1 0 0 0,0 0 0 0 0,0 0 0 0 0,0 0 0 0 0,0 0 0 0 0,0 0 0 0 0,-1 1 0 0 0,1-1 0 0 0,0 0 0 0 0,-1 1 0 0 0,1-1 0 0 0,-1 1 0 0 0,0 0 0 0 0,0-1 0 0 0,1 1 0 0 0,-1 0 0 0 0,0 0 0 0 0,0 0 0 0 0,0 0 0 0 0,-1 0 0 0 0,2 3 0 0 0,10 43 0 0 0,-9-16 4434 0 0,0 57 1 0 0,-3-74-4120 0 0,0-14-307 0 0,0-1 1 0 0,0 1 0 0 0,0-1 0 0 0,0 1 0 0 0,0-1-1 0 0,0 1 1 0 0,0-1 0 0 0,0 1 0 0 0,0-1 0 0 0,0 1 0 0 0,-1-1-1 0 0,1 1 1 0 0,0-1 0 0 0,0 1 0 0 0,0-1 0 0 0,-1 1-1 0 0,1-1 1 0 0,0 1 0 0 0,-1-1 0 0 0,1 0 0 0 0,0 1-1 0 0,-1-1 1 0 0,1 0 0 0 0,0 1 0 0 0,-1-1 0 0 0,1 0 0 0 0,-1 1-1 0 0,1-1 1 0 0,-1 0 0 0 0,1 0 0 0 0,-1 0 0 0 0,1 1-1 0 0,-1-1 1 0 0,1 0 0 0 0,-1 0 0 0 0,1 0 0 0 0,-1 0-1 0 0,1 0 1 0 0,-1 0 0 0 0,1 0 0 0 0,-1 0 0 0 0,1 0 0 0 0,-1 0-1 0 0,1 0 1 0 0,-1 0 0 0 0,1 0 0 0 0,-1-1 0 0 0,1 1-1 0 0,-1 0 1 0 0,1 0 0 0 0,0 0 0 0 0,-1-1 0 0 0,1 1-1 0 0,-1-1 1 0 0,-2 0 55 0 0,0 0 0 0 0,0-1 0 0 0,1 1 1 0 0,-1-1-1 0 0,1 0 0 0 0,0 0 0 0 0,-1 0 0 0 0,-1-3 0 0 0,-3-2 20 0 0,2-1 1 0 0,-1-1-1 0 0,1 1 0 0 0,0-1 1 0 0,1 0-1 0 0,0 0 1 0 0,0 0-1 0 0,1 0 0 0 0,-2-11 1 0 0,3 8-23 0 0,0 0 0 0 0,1 0 1 0 0,0 0-1 0 0,1 1 0 0 0,1-1 0 0 0,0 0 1 0 0,0 0-1 0 0,1 0 0 0 0,1 1 0 0 0,0-1 1 0 0,1 1-1 0 0,8-20 0 0 0,-6 21-2 0 0,-5 9-51 0 0,0 0 0 0 0,-1 0 0 0 0,1 0 0 0 0,0 0 0 0 0,-1 0 0 0 0,1 0 0 0 0,-1-1 0 0 0,0 1 0 0 0,1 0 0 0 0,-1 0 0 0 0,0 0 0 0 0,0-1 0 0 0,1 1 0 0 0,-1 0 0 0 0,0-2 953 0 0,-31 3-1067 0 0,37 0 26 0 0,-1 1 0 0 0,1 0-1 0 0,0 1 1 0 0,-1-1 0 0 0,1 1 0 0 0,-1 0-1 0 0,0 1 1 0 0,0-1 0 0 0,0 1 0 0 0,5 3 0 0 0,56 42 737 0 0,-37-26-629 0 0,-20-14 67 0 0,1 1 0 0 0,-1 0-1 0 0,0 0 1 0 0,-1 1 0 0 0,0 0 0 0 0,-1 0 0 0 0,0 1-1 0 0,0 0 1 0 0,-1 1 0 0 0,-1-1 0 0 0,7 20-1 0 0,-10-23-50 0 0,0 0 0 0 0,0 0 0 0 0,-1 0 0 0 0,0 0-1 0 0,0 1 1 0 0,-1 16 0 0 0,-1-9 469 0 0,1-18-320 0 0,0 8-148 0 0,1 1-86 0 0,-1 0 0 0 0,0 0 0 0 0,-1 0 0 0 0,0 0 0 0 0,0 0 0 0 0,0 0 0 0 0,-1 0 0 0 0,0 0 0 0 0,0 0 0 0 0,-1-1 0 0 0,0 1 0 0 0,0-1 0 0 0,0 0 0 0 0,-1 0 0 0 0,0 0 0 0 0,-9 10 0 0 0,10-5-113 0 0,4-20-20 0 0,-1-7 172 0 0,-1 12 1 0 0,1 0 0 0 0,-1 0 0 0 0,1 0 0 0 0,0 0 0 0 0,1 0 0 0 0,-1 0 0 0 0,1 0 0 0 0,-1 0 0 0 0,1 0 0 0 0,0 0 0 0 0,1 1 0 0 0,-1-1 0 0 0,1 0 0 0 0,-1 1 0 0 0,1-1-1 0 0,0 1 1 0 0,0 0 0 0 0,5-5 0 0 0,-7 7 0 0 0,1-1 0 0 0,1 1 0 0 0,-1 0 0 0 0,0 0 0 0 0,0 0 0 0 0,0 0 0 0 0,0 1-1 0 0,1-1 1 0 0,-1 0 0 0 0,1 0 0 0 0,-1 1 0 0 0,0-1 0 0 0,1 1 0 0 0,-1-1 0 0 0,1 1-1 0 0,-1 0 1 0 0,1-1 0 0 0,-1 1 0 0 0,1 0 0 0 0,2 0 0 0 0,-2 1-3 0 0,1 0 1 0 0,-1 0-1 0 0,1 0 1 0 0,-1 0-1 0 0,0 1 0 0 0,1-1 1 0 0,-1 0-1 0 0,0 1 1 0 0,0 0-1 0 0,0-1 1 0 0,3 5-1 0 0,-2-4-21 0 0,-1 1 0 0 0,1 0-1 0 0,-1 0 1 0 0,1 0 0 0 0,-1 0 0 0 0,0 0-1 0 0,0 1 1 0 0,-1-1 0 0 0,1 0 0 0 0,-1 1-1 0 0,1 0 1 0 0,-1-1 0 0 0,0 1 0 0 0,-1 0-1 0 0,1-1 1 0 0,-1 1 0 0 0,1 0 0 0 0,-1 0-1 0 0,0-1 1 0 0,-1 8 0 0 0,0-5-218 0 0,-1-20 191 0 0,-1-24 56 0 0,3-109 201 0 0,0 152-201 0 0,1-1 0 0 0,0 1 0 0 0,0-1-1 0 0,0 1 1 0 0,1-1 0 0 0,0 0-1 0 0,-1 0 1 0 0,5 7 0 0 0,-3-7-16 0 0,-1 1 0 0 0,0-1 0 0 0,0 1 1 0 0,0-1-1 0 0,0 1 0 0 0,-1 0 0 0 0,0 0 1 0 0,1 9-1 0 0,-2 35-311 0 0,0-48 305 0 0,0 26-254 0 0,0 34 271 0 0,-18-40 0 0 0,16-20 4 0 0,-1 1-1 0 0,1-1 0 0 0,-1 0 0 0 0,1 0 1 0 0,-1 0-1 0 0,1 0 0 0 0,-1 0 0 0 0,0-1 0 0 0,0 1 1 0 0,1-1-1 0 0,-1 1 0 0 0,0-1 0 0 0,0 0 0 0 0,1-1 1 0 0,-5 1-1 0 0,-1 0 1 0 0,-49 0 315 0 0,20 4 105 0 0,25 1-301 0 0,11-4-115 0 0,0 0 1 0 0,1-1 0 0 0,-1 1-1 0 0,0 0 1 0 0,0-1-1 0 0,0 1 1 0 0,0-1-1 0 0,0 0 1 0 0,0 1 0 0 0,0-1-1 0 0,0 0 1 0 0,-1 0-1 0 0,0 1 1 0 0,-1-1 9 0 0,1 0 0 0 0,-1 1 1 0 0,1-1-1 0 0,0 1 0 0 0,-1 0 1 0 0,1-1-1 0 0,0 1 0 0 0,-1 0 1 0 0,1 1-1 0 0,-3 1 0 0 0,-2 1 26 0 0,6-4-28 0 0,0 0 13 0 0,1 0-27 0 0,-1 0 1 0 0,1 0 0 0 0,0 0-1 0 0,-1-1 1 0 0,1 1 0 0 0,0 0-1 0 0,-1 0 1 0 0,1 0 0 0 0,0 0-1 0 0,-1 0 1 0 0,1 0 0 0 0,0 1 0 0 0,-1-1-1 0 0,1 0 1 0 0,0 0 0 0 0,-1 0-1 0 0,1 0 1 0 0,0 0 0 0 0,-1 0-1 0 0,1 1 1 0 0,0-1 0 0 0,-1 0-1 0 0,1 0 1 0 0,0 0 0 0 0,0 1-1 0 0,-1-1 1 0 0,1 0 0 0 0,0 0 0 0 0,0 1-1 0 0,-1-1 1 0 0,1 0 0 0 0,0 1-1 0 0,0-1 1 0 0,0 0 0 0 0,0 1-1 0 0,0-1 1 0 0,-1 0 0 0 0,1 1-1 0 0,0-1 1 0 0,0 6 78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10-30T05:10:08.308"/>
    </inkml:context>
    <inkml:brush xml:id="br0">
      <inkml:brushProperty name="width" value="0.1" units="cm"/>
      <inkml:brushProperty name="height" value="0.1" units="cm"/>
      <inkml:brushProperty name="color" value="#FFFFFF"/>
    </inkml:brush>
  </inkml:definitions>
  <inkml:trace contextRef="#ctx0" brushRef="#br0">0 0 9536 0 0,'0'0'2824'0'0,"5"5"-2744"0"0,26 31 48 0 0,-22-26-80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10-30T05:10:13.933"/>
    </inkml:context>
    <inkml:brush xml:id="br0">
      <inkml:brushProperty name="width" value="0.1" units="cm"/>
      <inkml:brushProperty name="height" value="0.1" units="cm"/>
      <inkml:brushProperty name="color" value="#FFFFFF"/>
    </inkml:brush>
  </inkml:definitions>
  <inkml:trace contextRef="#ctx0" brushRef="#br0">117 165 8136 0 0,'0'0'1768'0'0,"5"-1"-1624"0"0,-1 0-154 0 0,-2 1 36 0 0,0-1-1 0 0,0 1 1 0 0,0-1 0 0 0,0 1 0 0 0,-1 0 0 0 0,1 0-1 0 0,0 0 1 0 0,0 0 0 0 0,0 0 0 0 0,0 0 0 0 0,0 0-1 0 0,0 1 1 0 0,0-1 0 0 0,-1 1 0 0 0,1-1 0 0 0,0 1-1 0 0,0 0 1 0 0,-1 0 0 0 0,1-1 0 0 0,0 1 0 0 0,-1 1-1 0 0,1-1 1 0 0,2 2 0 0 0,-1 0-12 0 0,0 0 1 0 0,0-1-1 0 0,0 1 0 0 0,0-1 0 0 0,1 0 1 0 0,-1 0-1 0 0,1 0 0 0 0,4 2 1 0 0,14 7 35 0 0,68 54 207 0 0,-87-63-238 0 0,0 1 0 0 0,0 0 0 0 0,-1 0 0 0 0,1 0 0 0 0,-1 0 0 0 0,1 0-1 0 0,-1 0 1 0 0,0 1 0 0 0,0-1 0 0 0,1 5 0 0 0,-1-5-10 0 0,-1 0 0 0 0,1 0 0 0 0,-1 0-1 0 0,1 0 1 0 0,0 0 0 0 0,0-1 0 0 0,0 1 0 0 0,0-1-1 0 0,0 1 1 0 0,1-1 0 0 0,-1 0 0 0 0,4 2 0 0 0,-2 0 1 0 0,1-1 1 0 0,-1 1 0 0 0,0 1-1 0 0,0-1 1 0 0,0 0 0 0 0,-1 1-1 0 0,1 0 1 0 0,-1 0 0 0 0,0 0-1 0 0,2 6 1 0 0,4 5 57 0 0,-6-9-37 0 0,6 3 59 0 0,-6 2 31 0 0,-3-7-5 0 0,-1-7 219 0 0,-17-17-148 0 0,-74-97 77 0 0,44 51-4 0 0,38 52-179 0 0,-4-3 17 0 0,13 15-89 0 0,1 0 0 0 0,-1 1 1 0 0,0-1-1 0 0,1 0 1 0 0,-1 0-1 0 0,1 0 1 0 0,0 0-1 0 0,-1 0 1 0 0,1 0-1 0 0,0 0 1 0 0,-1 0-1 0 0,1 0 0 0 0,0 0 1 0 0,0-1-1 0 0,0 1-3 0 0,0 1-1 0 0,0-1 0 0 0,0 1 1 0 0,0-1-1 0 0,0 0 0 0 0,0 1 1 0 0,0-1-1 0 0,0 0 0 0 0,-1 1 1 0 0,1-1-1 0 0,0 1 0 0 0,0-1 0 0 0,0 0 1 0 0,-1 1-1 0 0,1-1 0 0 0,0 1 1 0 0,-1-1-1 0 0,1 1 0 0 0,-1-1 1 0 0,1 1-1 0 0,-1-1 0 0 0,1 1 1 0 0,-1-1-1 0 0,1 1 0 0 0,-1 0 1 0 0,1-1-1 0 0,-1 1 0 0 0,1 0 1 0 0,-1-1-1 0 0,0 1 0 0 0,-1-15 422 0 0,1 13-248 0 0,4 9-122 0 0,-1-3-45 0 0,1-1 0 0 0,-1 1 0 0 0,1-1 0 0 0,0 1 1 0 0,0-1-1 0 0,1 0 0 0 0,-1 0 0 0 0,1-1 0 0 0,-1 1 0 0 0,6 3 0 0 0,4 3 16 0 0,143 132 267 0 0,-130-110-238 0 0,-21-24-36 0 0,-1-1 0 0 0,1 0 0 0 0,1 0 0 0 0,-1-1 1 0 0,9 7-1 0 0,2 1 121 0 0,28 30 0 0 0,-30-29-23 0 0,1 0-1 0 0,17 13 0 0 0,2-8 947 0 0,-50-26-857 0 0,4 1-193 0 0,1-1 0 0 0,0-1 1 0 0,0 0-1 0 0,-16-17 0 0 0,-37-43 9 0 0,48 50-12 0 0,4 4-2 0 0,8 9-6 0 0,0 0-1 0 0,0 0 0 0 0,-1 1 1 0 0,0-1-1 0 0,-6-3 0 0 0,-2-2 6 0 0,1-1-1 0 0,0 1 0 0 0,0-2 0 0 0,-10-13 1 0 0,22 25-9 0 0,-42-33 30 0 0,33 24-24 0 0,0 0 0 0 0,-1 0 0 0 0,0 1 0 0 0,-21-14 0 0 0,-11-8 43 0 0,28 24-27 0 0,13 6-15 0 0,1 0 0 0 0,-1 0 1 0 0,0 0-1 0 0,1 0 1 0 0,-1 0-1 0 0,0 0 1 0 0,1-1-1 0 0,-1 1 0 0 0,0 0 1 0 0,1-1-1 0 0,-1 1 1 0 0,0 0-1 0 0,1-1 1 0 0,-1 1-1 0 0,1-1 1 0 0,-1 1-1 0 0,1-1 0 0 0,-1 1 1 0 0,1-1-1 0 0,-1 1 1 0 0,1-1-1 0 0,0 1 1 0 0,-1-1-1 0 0,1 0 0 0 0,-1 0 1 0 0,-2-2 127 0 0,1 8 158 0 0,0 9-111 0 0,3-4-162 0 0,0-1 0 0 0,1 1 0 0 0,0-1 1 0 0,1 0-1 0 0,0 0 0 0 0,0 0 0 0 0,1 0 0 0 0,0 0 0 0 0,1-1 0 0 0,5 9 0 0 0,-3-6 1 0 0,-1 1 0 0 0,0 0 1 0 0,0 0-1 0 0,3 16 0 0 0,-4-8 75 0 0,-1 1 1 0 0,-2 0-1 0 0,1 39 0 0 0,-3-59-17 0 0,-1 10-5 0 0,-1-5 4 0 0,-9-7-47 0 0,-14-8-26 0 0,1-1 0 0 0,1-1 1 0 0,0-1-1 0 0,0-1 0 0 0,1-1 1 0 0,1-1-1 0 0,-30-27 0 0 0,36 31-5 0 0,13 10 0 0 0,0 0 0 0 0,0-1 0 0 0,0 1 0 0 0,1-1 0 0 0,-1 0 0 0 0,0 1 0 0 0,1-1 0 0 0,-1 0 0 0 0,1 0 0 0 0,-1 0 0 0 0,0-2 0 0 0,-15-33 0 0 0,16 35 0 0 0,1 1 0 0 0,-1 0 0 0 0,0 0 0 0 0,1-1 0 0 0,0 1-1 0 0,-1 0 1 0 0,1-1 0 0 0,0 1 0 0 0,0 0 0 0 0,-1-1 0 0 0,1 1-1 0 0,0-1 1 0 0,0 1 0 0 0,1 0 0 0 0,-1-1 0 0 0,0 1 0 0 0,0 0-1 0 0,1-1 1 0 0,-1 1 0 0 0,1 0 0 0 0,-1-1 0 0 0,1 1 0 0 0,-1 0-1 0 0,1 0 1 0 0,0 0 0 0 0,0-1 0 0 0,-1 1 0 0 0,1 0 0 0 0,0 0-1 0 0,0 0 1 0 0,0 0 0 0 0,0 0 0 0 0,0 1 0 0 0,1-1 0 0 0,-1 0-1 0 0,0 0 1 0 0,0 1 0 0 0,0-1 0 0 0,3 0 0 0 0,5-3-2 0 0,0 1 0 0 0,0 0 0 0 0,1 1 1 0 0,13-3-1 0 0,-13 4 1 0 0,-3 0 1 0 0,-1 0 0 0 0,1 1 0 0 0,0-1 0 0 0,0 2 0 0 0,0-1 0 0 0,0 1 0 0 0,0 0 0 0 0,0 1 0 0 0,0-1 0 0 0,0 1 0 0 0,-1 1 0 0 0,1-1 0 0 0,-1 1 0 0 0,11 6 0 0 0,-7-3 0 0 0,0 1 0 0 0,0 1 0 0 0,-1-1 0 0 0,0 1 0 0 0,-1 1 0 0 0,1 0 0 0 0,11 17 0 0 0,-13-14 1 0 0,0 1-1 0 0,-1 0 0 0 0,0 0 0 0 0,-1 1 1 0 0,4 18-1 0 0,-8-30 1 0 0,-1 0-1 0 0,0 0 1 0 0,1 0 0 0 0,-1 0-1 0 0,0 1 1 0 0,0-1 0 0 0,0 0 0 0 0,0 0-1 0 0,-1 0 1 0 0,1 1 0 0 0,-1-1 0 0 0,1 0-1 0 0,-1 0 1 0 0,0 0 0 0 0,0 0 0 0 0,0 0-1 0 0,0 0 1 0 0,0 0 0 0 0,0 0 0 0 0,0 0-1 0 0,-1-1 1 0 0,1 1 0 0 0,-1 0 0 0 0,1-1-1 0 0,-1 1 1 0 0,0-1 0 0 0,1 0 0 0 0,-1 1-1 0 0,0-1 1 0 0,0 0 0 0 0,0 0 0 0 0,0 0-1 0 0,0 0 1 0 0,0-1 0 0 0,0 1 0 0 0,0 0-1 0 0,0-1 1 0 0,-1 0 0 0 0,1 1 0 0 0,0-1-1 0 0,0 0 1 0 0,0 0 0 0 0,-1 0-1 0 0,1 0 1 0 0,0-1 0 0 0,0 1 0 0 0,0-1-1 0 0,-1 1 1 0 0,1-1 0 0 0,0 0 0 0 0,-2-1-1 0 0,-11-7 3 0 0,1 0 0 0 0,0-1-1 0 0,0-1 1 0 0,1 0-1 0 0,1-1 1 0 0,0 0-1 0 0,1-1 1 0 0,0 0 0 0 0,0-1-1 0 0,2 0 1 0 0,0-1-1 0 0,-9-19 1 0 0,15 27 10 0 0,0-1 1 0 0,0 0-1 0 0,1 1 1 0 0,0-1-1 0 0,1 0 1 0 0,0 0-1 0 0,0 0 1 0 0,0 0 0 0 0,1 0-1 0 0,1 0 1 0 0,0-9-1 0 0,0 11 0 0 0,0-1 0 0 0,0 1 0 0 0,1 0 0 0 0,-1 0 0 0 0,1 0 0 0 0,1 0 0 0 0,-1 1 0 0 0,1-1 0 0 0,0 1 0 0 0,0-1 0 0 0,1 1 0 0 0,0 0 0 0 0,-1 0 0 0 0,9-7 0 0 0,-10 10-14 0 0,0 1 0 0 0,0 0 0 0 0,0-1-1 0 0,0 1 1 0 0,0 0 0 0 0,0 0 0 0 0,0 0 0 0 0,0 0-1 0 0,0 1 1 0 0,1-1 0 0 0,-1 0 0 0 0,0 1 0 0 0,0 0-1 0 0,1-1 1 0 0,-1 1 0 0 0,0 0 0 0 0,1 0 0 0 0,-1 1-1 0 0,0-1 1 0 0,1 0 0 0 0,-1 1 0 0 0,0-1 0 0 0,1 1 0 0 0,-1 0-1 0 0,0 0 1 0 0,0 0 0 0 0,0 0 0 0 0,0 0 0 0 0,0 0-1 0 0,3 2 1 0 0,5 5-27 0 0,-1 1 0 0 0,0-1 0 0 0,0 1 0 0 0,12 16 0 0 0,-4-4-50 0 0,-8-10-7 0 0,0 0 0 0 0,9 16 0 0 0,-6-8-194 0 0,-12-19 270 0 0,0 1 1 0 0,1-1-1 0 0,-1 0 0 0 0,0 0 1 0 0,0 0-1 0 0,1 1 1 0 0,-1-1-1 0 0,0 0 0 0 0,0 0 1 0 0,0 1-1 0 0,0-1 0 0 0,1 0 1 0 0,-1 0-1 0 0,0 1 1 0 0,0-1-1 0 0,0 0 0 0 0,0 1 1 0 0,0-1-1 0 0,0 0 1 0 0,0 0-1 0 0,0 1 0 0 0,0-1 1 0 0,0 0-1 0 0,0 1 1 0 0,0-1-1 0 0,0 0 0 0 0,0 1 1 0 0,0-1-1 0 0,0 0 1 0 0,0 0-1 0 0,0 1 0 0 0,0-1 1 0 0,-1 1-1 0 0,-9-4-304 0 0,-12-9 173 0 0,-3-6 129 0 0,1-1 0 0 0,-27-27 0 0 0,50 44 163 0 0,6 4-111 0 0,6 6-33 0 0,-3 1 17 0 0,-1 0 0 0 0,0 0 0 0 0,11 19-1 0 0,6 9 68 0 0,-20-31-73 0 0,-3-5-14 0 0,0-1 0 0 0,-1 1-1 0 0,1 0 1 0 0,0 0-1 0 0,-1-1 1 0 0,1 1 0 0 0,-1 0-1 0 0,0 0 1 0 0,1 0-1 0 0,-1 0 1 0 0,0 0 0 0 0,1 0-1 0 0,-1 0 1 0 0,0 0-1 0 0,0 0 1 0 0,0 0 0 0 0,0-1-1 0 0,0 3 1 0 0,0-2 175 0 0,-1-1-176 0 0,-1-1 0 0 0,1 1 0 0 0,0-1 1 0 0,-1 1-1 0 0,1-1 0 0 0,0 0 0 0 0,-1 1 0 0 0,1-1 1 0 0,0 0-1 0 0,0 0 0 0 0,0 0 0 0 0,-1 0 1 0 0,1 0-1 0 0,0 0 0 0 0,0 0 0 0 0,1 0 0 0 0,-3-3 1 0 0,-16-27 31 0 0,11 17-15 0 0,-26-43 88 0 0,33 55-99 0 0,0 1 0 0 0,0-1-1 0 0,0 0 1 0 0,1 0 0 0 0,-1-1-1 0 0,1 1 1 0 0,-1 0 0 0 0,1 0-1 0 0,0 0 1 0 0,-1 0 0 0 0,1 0-1 0 0,1-4 1 0 0,-1 2 40 0 0,18 9-19 0 0,-6 1-23 0 0,0-1 1 0 0,0 2-1 0 0,-1-1 0 0 0,0 2 0 0 0,0-1 1 0 0,0 1-1 0 0,-1 1 0 0 0,-1 0 0 0 0,1 1 1 0 0,12 16-1 0 0,-20-23-3 0 0,0-1-1 0 0,0 0 1 0 0,0 1 0 0 0,-1 0 0 0 0,1-1 0 0 0,0 1-1 0 0,-1 0 1 0 0,0 0 0 0 0,0 0 0 0 0,0 0 0 0 0,0 0 0 0 0,0 0-1 0 0,-1 0 1 0 0,1 1 0 0 0,-1-1 0 0 0,0 0 0 0 0,0 6-1 0 0,-20-9 38 0 0,9-3-34 0 0,0-1 0 0 0,1 0 0 0 0,-1-1 0 0 0,1 0 0 0 0,0-1 0 0 0,-16-12 0 0 0,26 18-7 0 0,0-1 1 0 0,-1 1 0 0 0,1 0 0 0 0,-1 0-1 0 0,1-1 1 0 0,-1 1 0 0 0,0 0 0 0 0,1 0-1 0 0,-1 0 1 0 0,1-1 0 0 0,-1 1-1 0 0,1 0 1 0 0,-1 0 0 0 0,1 0 0 0 0,-1 0-1 0 0,0 0 1 0 0,1 0 0 0 0,-1 0 0 0 0,0 1-1 0 0,1-1 3 0 0,-1 0-1 0 0,1 0 1 0 0,0 0-1 0 0,0 0 0 0 0,-1 0 1 0 0,1 0-1 0 0,0 1 1 0 0,0-1-1 0 0,-1 0 1 0 0,1 0-1 0 0,0 0 1 0 0,0 0-1 0 0,-1 0 0 0 0,1 0 1 0 0,0 0-1 0 0,0 0 1 0 0,-1-1-1 0 0,1 1 1 0 0,0 0-1 0 0,0 0 1 0 0,-1 0-1 0 0,1 0 0 0 0,0 0 1 0 0,0 0-1 0 0,-1 0 1 0 0,1-1-1 0 0,0 1 1 0 0,0 0-1 0 0,0 0 1 0 0,0 0-1 0 0,-1 0 0 0 0,1-1 1 0 0,0 1-1 0 0,0 0 1 0 0,0 0-1 0 0,0 0 1 0 0,-1-1-1 0 0,1 1 1 0 0,0 0-1 0 0,0 0 0 0 0,0-1 1 0 0,0 1-1 0 0,0 0 1 0 0,0 0-1 0 0,0-1 1 0 0,0 1-1 0 0,0 0 1 0 0,0 0-1 0 0,0-1 0 0 0,0 1 15 0 0,21-6 94 0 0,-9 6-80 0 0,0 1 0 0 0,0 0 0 0 0,0 1 0 0 0,17 5 0 0 0,-17-5 12 0 0,8 3 30 0 0,-20-5-72 0 0,1 0 1 0 0,-1 0-1 0 0,1 0 0 0 0,-1 1 1 0 0,1-1-1 0 0,-1 0 1 0 0,1 0-1 0 0,-1 1 0 0 0,0-1 1 0 0,1 0-1 0 0,-1 1 1 0 0,1-1-1 0 0,-1 1 0 0 0,0-1 1 0 0,1 1-1 0 0,-1-1 0 0 0,0 0 1 0 0,1 1-1 0 0,-1-1 1 0 0,0 1-1 0 0,0-1 0 0 0,0 1 1 0 0,1-1-1 0 0,-1 1 1 0 0,0 0-1 0 0,0 0 0 0 0,0 0 78 0 0,-1-1-78 0 0,-1 0 0 0 0,1 0 0 0 0,0 0-1 0 0,-1 0 1 0 0,1 0 0 0 0,-1 0-1 0 0,1-1 1 0 0,0 1 0 0 0,-1 0-1 0 0,1-1 1 0 0,0 1 0 0 0,0-1 0 0 0,-1 1-1 0 0,1-1 1 0 0,0 0 0 0 0,-2-1-1 0 0,-24-16 37 0 0,20 13-33 0 0,-4-4-2 0 0,0 0 1 0 0,1-1-1 0 0,1 0 0 0 0,-12-15 0 0 0,14 17-3 0 0,-15-27 0 0 0,22 35 0 0 0,-1-1 0 0 0,1 0 0 0 0,-1 0 0 0 0,1 0 0 0 0,0 0 0 0 0,-1 0 0 0 0,1 0 0 0 0,0 0 0 0 0,0 0 0 0 0,0 0 0 0 0,0 0 0 0 0,0 0 0 0 0,0 0 0 0 0,0 0 0 0 0,0 0 0 0 0,0-1 0 0 0,1-8-1 0 0,2 11 0 0 0,-1-1 0 0 0,1 1 1 0 0,0 0-1 0 0,-1 0 0 0 0,1 0 0 0 0,0 0 0 0 0,2 2 0 0 0,-5-3 1 0 0,22 13 0 0 0,-2 0 0 0 0,32 26 0 0 0,5 3 0 0 0,-14-7 0 0 0,-31-25 0 0 0,0 0 0 0 0,14 8 0 0 0,-16-9 0 0 0,-8-8 0 0 0,-6-7 0 0 0,2 2 0 0 0,-97-143 10 0 0,88 131 128 0 0,-24-28 1 0 0,24 33-69 0 0,-3-1 304 0 0,27 18-199 0 0,-3 2-158 0 0,0-1 1 0 0,16 17 0 0 0,6 5-9 0 0,4 3 8 0 0,37 41-1 0 0,-31-30 9 0 0,85 94 13 0 0,-97-99-12 0 0,-29-38-4 0 0,-14-9-9 0 0,9 6-11 0 0,-238-183 135 0 0,217 166 10 0 0,5 5 99 0 0,-33-20 0 0 0,11 8-45 0 0,26 14-107 0 0,15 11-76 0 0,0 1 0 0 0,0 0 0 0 0,0 0 0 0 0,0 0 0 0 0,0 0 0 0 0,0 1 0 0 0,0-1 0 0 0,0 0 0 0 0,0 0 0 0 0,0 1 0 0 0,-1-1 0 0 0,1 0 0 0 0,0 1 0 0 0,-1-1 0 0 0,1 1 0 0 0,0 0 0 0 0,-1-1 0 0 0,1 1 0 0 0,0 0 0 0 0,-2 0 0 0 0,8 1-9 0 0,0 0-1 0 0,-1 1 1 0 0,1-1-1 0 0,-1 1 0 0 0,1 0 1 0 0,-1 0-1 0 0,8 6 1 0 0,-3-3-6 0 0,13 7 9 0 0,0 1 0 0 0,-1 2 1 0 0,-1 0-1 0 0,-1 1 0 0 0,32 32 0 0 0,-45-40-4 0 0,0 0 0 0 0,-1 0 0 0 0,0 1 0 0 0,0 0-1 0 0,-1 0 1 0 0,4 10 0 0 0,-8-17-8 0 0,1-1 0 0 0,-1 0 1 0 0,1 0-1 0 0,-1 0 0 0 0,1 1 0 0 0,-1-1 1 0 0,0 0-1 0 0,0 0 0 0 0,0 1 0 0 0,1-1 1 0 0,-1 0-1 0 0,0 0 0 0 0,0 1 0 0 0,-1-1 1 0 0,1 0-1 0 0,0 1 0 0 0,0-1 0 0 0,-1 0 1 0 0,1 0-1 0 0,-1 1 0 0 0,1-1 0 0 0,-1 0 0 0 0,1 0 1 0 0,-1 0-1 0 0,0 0 0 0 0,1 0 0 0 0,-1 0 1 0 0,0 0-1 0 0,0 0 0 0 0,0 0 0 0 0,-1 1 1 0 0,0-1-1 0 0,0 0 0 0 0,-1-1 0 0 0,1 1 0 0 0,0 0 0 0 0,-1-1 0 0 0,1 0 0 0 0,0 1 0 0 0,-1-1 1 0 0,1 0-1 0 0,0 0 0 0 0,-1 0 0 0 0,1-1 0 0 0,-1 1 0 0 0,1-1 0 0 0,-3 0 0 0 0,-13-4-3 0 0,1-1 0 0 0,0 0 0 0 0,1-1 0 0 0,0-1 0 0 0,0-1 0 0 0,0 0 0 0 0,1-1 1 0 0,1 0-1 0 0,-1-2 0 0 0,2 0 0 0 0,0 0 0 0 0,-19-23 0 0 0,29 31 3 0 0,-1 0-1 0 0,1-1 1 0 0,0 0 0 0 0,0 1 0 0 0,0-1 0 0 0,1 0 0 0 0,0-1 0 0 0,0 1 0 0 0,0 0 0 0 0,1-1 0 0 0,-1 1 0 0 0,1 0 0 0 0,1-1-1 0 0,-1 0 1 0 0,1-9 0 0 0,0 13 0 0 0,0 1 0 0 0,0-1 0 0 0,0 1 0 0 0,0-1 0 0 0,0 1 0 0 0,0-1 0 0 0,1 1 0 0 0,-1-1 0 0 0,0 1 0 0 0,1-1 0 0 0,-1 1 0 0 0,1-1 0 0 0,0 1 0 0 0,-1 0 0 0 0,1-1 0 0 0,0 1 0 0 0,0 0 0 0 0,0 0 0 0 0,0 0 0 0 0,0-1 0 0 0,0 1 0 0 0,0 0 0 0 0,1 0 0 0 0,-1 1 0 0 0,0-1 0 0 0,0 0 0 0 0,1 0 0 0 0,-1 1 0 0 0,0-1 0 0 0,1 0 0 0 0,-1 1 0 0 0,1 0 0 0 0,-1-1 0 0 0,1 1 0 0 0,-1 0 0 0 0,1 0 0 0 0,-1-1 0 0 0,1 1 0 0 0,-1 0 0 0 0,1 1 0 0 0,-1-1 0 0 0,1 0 0 0 0,-1 0 0 0 0,3 1 0 0 0,14 2 0 0 0,-1 1 0 0 0,1 0 0 0 0,-1 1 0 0 0,0 1 0 0 0,0 1 0 0 0,-1 0 0 0 0,0 1 0 0 0,0 1 0 0 0,18 13 0 0 0,-31-20 0 0 0,-1 0 0 0 0,1 1-1 0 0,-1 0 1 0 0,0-1 0 0 0,1 1-1 0 0,-1 0 1 0 0,-1 0 0 0 0,1 0-1 0 0,0 0 1 0 0,-1 1-1 0 0,0-1 1 0 0,1 0 0 0 0,-1 1-1 0 0,0-1 1 0 0,-1 1 0 0 0,1-1-1 0 0,0 7 1 0 0,-1-3-1 0 0,0 0-1 0 0,-1-1 1 0 0,0 1 0 0 0,0 0-1 0 0,0 0 1 0 0,-1-1-1 0 0,0 1 1 0 0,0-1 0 0 0,-4 9-1 0 0,3-9 1 0 0,0-1 0 0 0,0 1 0 0 0,0-1-1 0 0,-1 0 1 0 0,0 0 0 0 0,0 0 0 0 0,0-1-1 0 0,0 0 1 0 0,-1 1 0 0 0,-7 4 0 0 0,10-8 0 0 0,-1 1 1 0 0,0 0 0 0 0,0-1-1 0 0,0 1 1 0 0,0-1 0 0 0,-1 0-1 0 0,1 0 1 0 0,0 0 0 0 0,0-1-1 0 0,-1 1 1 0 0,1-1 0 0 0,0 0-1 0 0,-1 0 1 0 0,1 0 0 0 0,0 0 0 0 0,-1 0-1 0 0,1-1 1 0 0,0 1 0 0 0,-5-3-1 0 0,-4 0-18 0 0,1-2-1 0 0,-1 0 1 0 0,1 0 0 0 0,0-1-1 0 0,0 0 1 0 0,0-1-1 0 0,1-1 1 0 0,0 1-1 0 0,0-2 1 0 0,1 1 0 0 0,0-1-1 0 0,1 0 1 0 0,0-1-1 0 0,0 0 1 0 0,1-1-1 0 0,1 1 1 0 0,0-1 0 0 0,0 0-1 0 0,1-1 1 0 0,-6-16-1 0 0,10 23-76 0 0,0 1 0 0 0,0-1 0 0 0,0 1 0 0 0,1-1 0 0 0,0 0 0 0 0,0 1 0 0 0,0-1 0 0 0,0 1-1 0 0,1-1 1 0 0,-1 0 0 0 0,1 1 0 0 0,0-1 0 0 0,3-5 0 0 0,-4 8 75 0 0,1 1-1 0 0,0-1 1 0 0,0 0-1 0 0,0 1 1 0 0,0-1 0 0 0,0 1-1 0 0,0-1 1 0 0,0 1 0 0 0,0 0-1 0 0,0-1 1 0 0,1 1 0 0 0,-1 0-1 0 0,0 0 1 0 0,1 0-1 0 0,-1 0 1 0 0,1 0 0 0 0,0 0-1 0 0,-1 0 1 0 0,1 0 0 0 0,0 1-1 0 0,-1-1 1 0 0,1 1-1 0 0,0-1 1 0 0,0 1 0 0 0,-1 0-1 0 0,1 0 1 0 0,0-1 0 0 0,0 1-1 0 0,0 1 1 0 0,0-1 0 0 0,-1 0-1 0 0,1 0 1 0 0,0 1-1 0 0,0-1 1 0 0,-1 1 0 0 0,3 0-1 0 0,0 1 2 0 0,0 0-1 0 0,-1 0 1 0 0,1 0-1 0 0,-1 0 1 0 0,1 0-1 0 0,-1 1 0 0 0,0 0 1 0 0,0 0-1 0 0,0 0 1 0 0,0 0-1 0 0,0 0 1 0 0,3 7-1 0 0,4 6-35 0 0,11 27-1 0 0,-13-26 24 0 0,-3-7-33 0 0,-1 0-1 0 0,0 0 0 0 0,0 1 1 0 0,-1-1-1 0 0,0 1 1 0 0,-1 0-1 0 0,0 0 1 0 0,0 0-1 0 0,-1 17 1 0 0,-1-28 56 0 0,0 1 0 0 0,0 0 0 0 0,0 0 0 0 0,0-1 0 0 0,0 1 0 0 0,0 0 0 0 0,0-1 1 0 0,0 1-1 0 0,-1 0 0 0 0,1-1 0 0 0,0 1 0 0 0,0 0 0 0 0,-1-1 0 0 0,1 1 0 0 0,0 0 0 0 0,-1-1 1 0 0,1 1-1 0 0,0-1 0 0 0,-1 1 0 0 0,1-1 0 0 0,-1 1 0 0 0,1-1 0 0 0,-1 1 0 0 0,1-1 0 0 0,-1 1 0 0 0,0-1 1 0 0,1 1-1 0 0,-1-1 0 0 0,1 0 0 0 0,-1 0 0 0 0,0 1 0 0 0,1-1 0 0 0,-1 0 0 0 0,0 0 0 0 0,1 0 0 0 0,-1 1 1 0 0,0-1-1 0 0,0 0 0 0 0,1 0 0 0 0,-1 0 0 0 0,0 0 0 0 0,1-1 0 0 0,-1 1 0 0 0,0 0 0 0 0,1 0 1 0 0,-1 0-1 0 0,-1-1 0 0 0,-2 0-18 0 0,0 0-1 0 0,1-1 1 0 0,-1 1 0 0 0,1-1 0 0 0,-1 0 0 0 0,-5-4 0 0 0,0-2 9 0 0,1-1 1 0 0,0 0-1 0 0,0-1 1 0 0,1 0-1 0 0,0 0 0 0 0,-8-18 1 0 0,8 16 2 0 0,-7-18-24 0 0,0-1 0 0 0,2-1 0 0 0,-8-32-1 0 0,17 52 25 0 0,1 5 7 0 0,1 0 0 0 0,0 0-1 0 0,0-1 1 0 0,0 1 0 0 0,1 0 0 0 0,0 0 0 0 0,0-1-1 0 0,1 1 1 0 0,0 0 0 0 0,0 0 0 0 0,1-1-1 0 0,5-12 1 0 0,-6 16 8 0 0,7-8-7 0 0,-8 11 8 0 0,1 1-1 0 0,0 0 1 0 0,-1 0 0 0 0,1 0 0 0 0,0 0 0 0 0,-1 0-1 0 0,1 0 1 0 0,0 0 0 0 0,-1 0 0 0 0,1 0-1 0 0,0 0 1 0 0,-1 0 0 0 0,1 1 0 0 0,0-1-1 0 0,-1 0 1 0 0,1 0 0 0 0,0 1 0 0 0,-1-1-1 0 0,1 0 1 0 0,-1 1 0 0 0,1-1 0 0 0,0 1-1 0 0,167 111-33 0 0,-151-99 30 0 0,0 2-1 0 0,-1 0 0 0 0,0 1 0 0 0,-2 0 1 0 0,0 2-1 0 0,-1-1 0 0 0,13 22 0 0 0,-22-30 1 0 0,0 0 0 0 0,-1 0 0 0 0,0 0 0 0 0,0 0 0 0 0,-1 0 0 0 0,2 19 0 0 0,-1 59-122 0 0,-3-75 87 0 0,0-11 36 0 0,0 0-1 0 0,-1 0 0 0 0,1 0 1 0 0,0 0-1 0 0,-1 0 1 0 0,1 0-1 0 0,-1 1 0 0 0,1-1 1 0 0,-1 0-1 0 0,0 0 1 0 0,1 0-1 0 0,-1-1 1 0 0,0 1-1 0 0,0 0 0 0 0,0 0 1 0 0,1 0-1 0 0,-1 0 1 0 0,0-1-1 0 0,0 1 1 0 0,0-1-1 0 0,0 1 0 0 0,0 0 1 0 0,-1-1-1 0 0,0 1 1 0 0,-1 0-1 0 0,1 0 0 0 0,-1 0 0 0 0,0 0 0 0 0,1-1 0 0 0,-1 1 1 0 0,0-1-1 0 0,0 1 0 0 0,0-1 0 0 0,-5-1 0 0 0,-4-1-5 0 0,0-1 1 0 0,1 0-1 0 0,-1-1 0 0 0,0-1 0 0 0,1 0 1 0 0,0 0-1 0 0,0-1 0 0 0,1 0 0 0 0,0-1 0 0 0,0-1 1 0 0,0 1-1 0 0,1-1 0 0 0,-11-12 0 0 0,7 6-11 0 0,1-1-1 0 0,1 0 0 0 0,0-1 1 0 0,0-1-1 0 0,2 1 0 0 0,0-1 1 0 0,-12-35-1 0 0,19 45 7 0 0,1 0 0 0 0,0 0 0 0 0,1 0 0 0 0,-1 0 1 0 0,1 0-1 0 0,0 0 0 0 0,1 0 0 0 0,1-8 0 0 0,-2 15 12 0 0,1 0 1 0 0,-1-1-1 0 0,0 1 0 0 0,1 0 1 0 0,-1-1-1 0 0,0 1 0 0 0,1 0 1 0 0,-1-1-1 0 0,1 1 0 0 0,-1 0 1 0 0,0 0-1 0 0,1 0 1 0 0,-1-1-1 0 0,1 1 0 0 0,-1 0 1 0 0,1 0-1 0 0,-1 0 0 0 0,1 0 1 0 0,-1 0-1 0 0,0 0 0 0 0,1 0 1 0 0,-1 0-1 0 0,1 0 1 0 0,-1 0-1 0 0,1 0 0 0 0,-1 0 1 0 0,1 0-1 0 0,-1 0 0 0 0,1 1 1 0 0,-1-1-1 0 0,1 0 0 0 0,19 8-10 0 0,-16-6 5 0 0,5 2 3 0 0,0 1 0 0 0,0 0 0 0 0,-1 0 1 0 0,1 1-1 0 0,-2 0 0 0 0,1 1 0 0 0,8 8 1 0 0,3 2-7 0 0,0 3 1 0 0,0 1 0 0 0,-1 1 1 0 0,-1 1-1 0 0,24 41 0 0 0,-32-48 3 0 0,13 14-14 0 0,5 10-32 0 0,-19-27 26 0 0,-7-12 22 0 0,0 1-1 0 0,0-1 1 0 0,0 0 0 0 0,0 0 0 0 0,0 1 0 0 0,0-1 0 0 0,-1 0-1 0 0,1 1 1 0 0,-1-1 0 0 0,1 1 0 0 0,-1-1 0 0 0,1 1-1 0 0,-1-1 1 0 0,0 3 0 0 0,0-4-9 0 0,9 6 26 0 0,145-6 115 0 0,-174-4-134 0 0,1-1 0 0 0,-1 0 1 0 0,1-2-1 0 0,1 0 0 0 0,-30-16 0 0 0,3 2-7 0 0,32 14 2 0 0,0 0-1 0 0,1-2 0 0 0,0 1 1 0 0,0-1-1 0 0,1-1 1 0 0,0 0-1 0 0,1-1 1 0 0,-15-19-1 0 0,21 24 4 0 0,0 0 0 0 0,0 0-1 0 0,1-1 1 0 0,-4-8 0 0 0,6 12 8 0 0,0 1-1 0 0,0-1 1 0 0,0 0 0 0 0,1 0-1 0 0,-1 0 1 0 0,1 0 0 0 0,-1 0 0 0 0,1 0-1 0 0,0 0 1 0 0,0 0 0 0 0,1 0-1 0 0,-1 0 1 0 0,1-3 0 0 0,0 5 18 0 0,-1 0 1 0 0,1 0 0 0 0,0 1-1 0 0,-1-1 1 0 0,1 0 0 0 0,0 0-1 0 0,0 1 1 0 0,-1-1-1 0 0,1 1 1 0 0,0-1 0 0 0,0 1-1 0 0,0-1 1 0 0,0 1 0 0 0,0-1-1 0 0,0 1 1 0 0,0 0-1 0 0,0-1 1 0 0,0 1 0 0 0,0 0-1 0 0,1 0 1 0 0,21-2 207 0 0,-12 3-173 0 0,0-1 0 0 0,0 2 0 0 0,0-1 0 0 0,0 1 0 0 0,-1 1 0 0 0,1 0 0 0 0,-1 1 0 0 0,0 0 0 0 0,0 0 0 0 0,0 1 0 0 0,0 0 0 0 0,-1 1 0 0 0,0 0 0 0 0,0 1 0 0 0,0 0 0 0 0,-1 0 0 0 0,0 0 0 0 0,-1 1 0 0 0,1 1 0 0 0,-2-1-1 0 0,9 14 1 0 0,-11-15 22 0 0,0 1-1 0 0,0-1 0 0 0,-1 1 0 0 0,0 0 0 0 0,2 10 0 0 0,-4-16-54 0 0,-1 1 0 0 0,1-1 0 0 0,-1 1 0 0 0,0-1 1 0 0,0 1-1 0 0,0-1 0 0 0,0 1 0 0 0,-1-1 0 0 0,1 0 0 0 0,-1 1 0 0 0,1-1 0 0 0,-1 1 0 0 0,0-1 0 0 0,0 0 0 0 0,0 0 0 0 0,0 1 0 0 0,0-1 0 0 0,-1 0 0 0 0,1 0 0 0 0,-1 0 0 0 0,-2 2 0 0 0,2-2-11 0 0,0 0 0 0 0,-1-1 0 0 0,1 1 0 0 0,0-1 0 0 0,-1 0 0 0 0,1 0 0 0 0,-1 0 0 0 0,0 0 0 0 0,1 0 0 0 0,-1-1 0 0 0,0 1 0 0 0,1-1 0 0 0,-1 0-1 0 0,0 1 1 0 0,0-1 0 0 0,1 0 0 0 0,-1-1 0 0 0,0 1 0 0 0,0-1 0 0 0,1 1 0 0 0,-1-1 0 0 0,0 0 0 0 0,1 0 0 0 0,-5-2 0 0 0,-8-3 2 0 0,1-1-1 0 0,0-1 0 0 0,-14-9 1 0 0,16 9 3 0 0,-4-3-2 0 0,1-1 1 0 0,0-1-1 0 0,1 0 1 0 0,0-1-1 0 0,1-1 1 0 0,1 0-1 0 0,0-1 1 0 0,1 0-1 0 0,1-1 1 0 0,-10-22-1 0 0,16 30 29 0 0,0 0 0 0 0,1-1 1 0 0,0 1-1 0 0,1-1 0 0 0,0 0 0 0 0,1 0 0 0 0,0 0 1 0 0,0 0-1 0 0,1-13 0 0 0,1 22-33 0 0,-1 0-1 0 0,0 0 0 0 0,0 0 1 0 0,1 0-1 0 0,-1 0 1 0 0,0 1-1 0 0,1-1 1 0 0,-1 0-1 0 0,1 0 1 0 0,-1 0-1 0 0,1 0 1 0 0,0 1-1 0 0,-1-1 1 0 0,1 0-1 0 0,0 1 1 0 0,-1-1-1 0 0,1 1 1 0 0,0-1-1 0 0,0 0 1 0 0,-1 1-1 0 0,1 0 0 0 0,0-1 1 0 0,0 1-1 0 0,0-1 1 0 0,0 1-1 0 0,0 0 1 0 0,0 0-1 0 0,0-1 1 0 0,0 1-1 0 0,-1 0 1 0 0,1 0-1 0 0,0 0 1 0 0,1 0-1 0 0,38 1 80 0 0,-20 1-59 0 0,-1 1-1 0 0,1 1 1 0 0,-1 1-1 0 0,0 0 1 0 0,0 2-1 0 0,26 12 0 0 0,-32-12-9 0 0,0 0 0 0 0,-1 1-1 0 0,0 0 1 0 0,-1 1-1 0 0,0 0 1 0 0,0 1 0 0 0,-1 0-1 0 0,0 1 1 0 0,15 21-1 0 0,11 19-25 0 0,-36-38-2 0 0,0-12-2 0 0,-14-2 8 0 0,0-2 0 0 0,0 1 1 0 0,0-2-1 0 0,0 0 1 0 0,1 0-1 0 0,-1-2 0 0 0,1 1 1 0 0,1-2-1 0 0,-1 0 0 0 0,-12-8 1 0 0,11 4 1 0 0,-1 0 1 0 0,1 0-1 0 0,1-2 0 0 0,0 0 1 0 0,-13-17-1 0 0,15 12 15 0 0,-6-8 14 0 0,13 18 69 0 0,4 8-93 0 0,0 1 0 0 0,0-1 0 0 0,0 0 0 0 0,0 0 0 0 0,0 0 0 0 0,0 0 0 0 0,0 0 0 0 0,0 0 0 0 0,0 0 0 0 0,0 0 0 0 0,0 0 0 0 0,1 0 0 0 0,-1 0 0 0 0,0 0 0 0 0,0 1 0 0 0,0-1 0 0 0,0 0 0 0 0,0 0 0 0 0,0 0 0 0 0,0 0 0 0 0,0 0 0 0 0,0 0 0 0 0,0 0 0 0 0,1 0 1 0 0,-1 0-1 0 0,0 0 0 0 0,0 0 0 0 0,0 0 0 0 0,0 0 0 0 0,0 0 0 0 0,0 0 0 0 0,0 0 0 0 0,0 0 0 0 0,0 0 0 0 0,0 0 0 0 0,1 0 0 0 0,-1 0 0 0 0,0 0 0 0 0,0 0 0 0 0,0 0 0 0 0,0 0 0 0 0,0 0 0 0 0,0-1 0 0 0,0 1 0 0 0,0 0 0 0 0,0 0 0 0 0,0 0 0 0 0,0 0 1 0 0,1 0-1 0 0,-1 0 0 0 0,0 0 0 0 0,0 0 0 0 0,0 0 0 0 0,0 0 0 0 0,0 0 0 0 0,0 0 0 0 0,0-1 0 0 0,0 1 0 0 0,0 0 0 0 0,0 0 0 0 0,0 0 0 0 0,0 0 0 0 0,0 0 0 0 0,0 0 0 0 0,0 0 0 0 0,0 0 0 0 0,0 0 0 0 0,0-1 0 0 0,0 1 0 0 0,9 6 30 0 0,-1 0 0 0 0,2-1-1 0 0,-1-1 1 0 0,11 4-1 0 0,29 15 41 0 0,-13-3-36 0 0,0 2 0 0 0,-1 1 1 0 0,-1 2-1 0 0,47 45 0 0 0,-55-45-8 0 0,-8-7 7 0 0,-1 0-1 0 0,-1 1 1 0 0,23 33 0 0 0,-29-33-3 0 0,10 16 40 0 0,-2-7-10 0 0,-16-22-54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10-30T05:10:14.474"/>
    </inkml:context>
    <inkml:brush xml:id="br0">
      <inkml:brushProperty name="width" value="0.1" units="cm"/>
      <inkml:brushProperty name="height" value="0.1" units="cm"/>
      <inkml:brushProperty name="color" value="#FFFFFF"/>
    </inkml:brush>
  </inkml:definitions>
  <inkml:trace contextRef="#ctx0" brushRef="#br0">0 0 17079 0 0,'0'0'-25'0'0,"3"7"-379"0"0,13 22 366 0 0,1 0-1 0 0,1-1 1 0 0,25 29-1 0 0,-14-20-10 0 0,25 45 0 0 0,99 203-135 0 0,-129-243 131 0 0,2-2 0 0 0,1 0-1 0 0,33 35 1 0 0,-44-56 20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10-30T05:10:15.075"/>
    </inkml:context>
    <inkml:brush xml:id="br0">
      <inkml:brushProperty name="width" value="0.1" units="cm"/>
      <inkml:brushProperty name="height" value="0.1" units="cm"/>
      <inkml:brushProperty name="color" value="#FFFFFF"/>
    </inkml:brush>
  </inkml:definitions>
  <inkml:trace contextRef="#ctx0" brushRef="#br0">0 1 9536 0 0,'0'0'888'0'0,"4"7"-687"0"0,81 137 708 0 0,-75-126-820 0 0,14 32 0 0 0,-16-33-54 0 0,0 0 0 0 0,15 21 0 0 0,50 71 132 0 0,-61-93-156 0 0,-5-6-7 0 0,0-1 0 0 0,1 1 0 0 0,0-1 1 0 0,15 13-1 0 0,5 6-4 0 0,-23-20 0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10-30T05:10:15.618"/>
    </inkml:context>
    <inkml:brush xml:id="br0">
      <inkml:brushProperty name="width" value="0.1" units="cm"/>
      <inkml:brushProperty name="height" value="0.1" units="cm"/>
      <inkml:brushProperty name="color" value="#FFFFFF"/>
    </inkml:brush>
  </inkml:definitions>
  <inkml:trace contextRef="#ctx0" brushRef="#br0">140 220 10656 0 0,'0'0'330'0'0,"5"6"-295"0"0,3 5-24 0 0,70 89 61 0 0,-47-63-36 0 0,26 43 0 0 0,17 20 148 0 0,-29-35-39 0 0,-35-49-98 0 0</inkml:trace>
  <inkml:trace contextRef="#ctx0" brushRef="#br0" timeOffset="1">1 0 6424 0 0,'0'0'0'0'0,"28"47"0"0"0,-14-15 128 0 0,4 6-8 0 0,1 0 8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10-30T05:10:16.189"/>
    </inkml:context>
    <inkml:brush xml:id="br0">
      <inkml:brushProperty name="width" value="0.1" units="cm"/>
      <inkml:brushProperty name="height" value="0.1" units="cm"/>
      <inkml:brushProperty name="color" value="#FFFFFF"/>
    </inkml:brush>
  </inkml:definitions>
  <inkml:trace contextRef="#ctx0" brushRef="#br0">0 18 8976 0 0,'0'0'438'0'0,"5"-2"-394"0"0,23-11 72 0 0,-25 12-97 0 0,1 1-1 0 0,0-1 0 0 0,0 1 0 0 0,0 0 0 0 0,-1 0 0 0 0,1 0 1 0 0,0 1-1 0 0,0-1 0 0 0,-1 1 0 0 0,8 2 0 0 0,24 7 56 0 0,60 18 136 0 0,-72-17-152 0 0,-19-9-35 0 0,1 1 0 0 0,0-1 0 0 0,0-1 0 0 0,-1 1 0 0 0,1 0-1 0 0,1-1 1 0 0,-1 0 0 0 0,0 0 0 0 0,7 0 0 0 0,14-1 49 0 0,-13 0-49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6529FC-86B9-4AAE-9290-81BCE4D2B455}" type="datetimeFigureOut">
              <a:rPr lang="en-US" smtClean="0"/>
              <a:t>4/16/2024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E04D015-4ADC-4D6A-93EE-34253ACE3CEF}" type="slidenum">
              <a:rPr lang="en-US" smtClean="0"/>
              <a:t>‹#›</a:t>
            </a:fld>
            <a:endParaRPr lang="en-US"/>
          </a:p>
        </p:txBody>
      </p:sp>
    </p:spTree>
    <p:extLst>
      <p:ext uri="{BB962C8B-B14F-4D97-AF65-F5344CB8AC3E}">
        <p14:creationId xmlns:p14="http://schemas.microsoft.com/office/powerpoint/2010/main" val="446265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04D015-4ADC-4D6A-93EE-34253ACE3CEF}" type="slidenum">
              <a:rPr lang="en-US" smtClean="0"/>
              <a:t>9</a:t>
            </a:fld>
            <a:endParaRPr lang="en-US"/>
          </a:p>
        </p:txBody>
      </p:sp>
    </p:spTree>
    <p:extLst>
      <p:ext uri="{BB962C8B-B14F-4D97-AF65-F5344CB8AC3E}">
        <p14:creationId xmlns:p14="http://schemas.microsoft.com/office/powerpoint/2010/main" val="3972190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0A467CA-6C7E-4640-B491-6D08DAA7B984}" type="datetimeFigureOut">
              <a:rPr lang="en-US" smtClean="0"/>
              <a:t>4/16/2024</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73C4D3F0-BEF4-4050-94E3-177BE5741C25}" type="slidenum">
              <a:rPr lang="en-US" smtClean="0"/>
              <a:t>‹#›</a:t>
            </a:fld>
            <a:endParaRPr lang="en-US"/>
          </a:p>
        </p:txBody>
      </p:sp>
    </p:spTree>
    <p:extLst>
      <p:ext uri="{BB962C8B-B14F-4D97-AF65-F5344CB8AC3E}">
        <p14:creationId xmlns:p14="http://schemas.microsoft.com/office/powerpoint/2010/main" val="3011185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0A467CA-6C7E-4640-B491-6D08DAA7B984}" type="datetimeFigureOut">
              <a:rPr lang="en-US" smtClean="0"/>
              <a:t>4/16/2024</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3C4D3F0-BEF4-4050-94E3-177BE5741C25}" type="slidenum">
              <a:rPr lang="en-US" smtClean="0"/>
              <a:t>‹#›</a:t>
            </a:fld>
            <a:endParaRPr lang="en-US"/>
          </a:p>
        </p:txBody>
      </p:sp>
    </p:spTree>
    <p:extLst>
      <p:ext uri="{BB962C8B-B14F-4D97-AF65-F5344CB8AC3E}">
        <p14:creationId xmlns:p14="http://schemas.microsoft.com/office/powerpoint/2010/main" val="17615611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0A467CA-6C7E-4640-B491-6D08DAA7B984}" type="datetimeFigureOut">
              <a:rPr lang="en-US" smtClean="0"/>
              <a:t>4/16/2024</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3C4D3F0-BEF4-4050-94E3-177BE5741C25}" type="slidenum">
              <a:rPr lang="en-US" smtClean="0"/>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21844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D0A467CA-6C7E-4640-B491-6D08DAA7B984}" type="datetimeFigureOut">
              <a:rPr lang="en-US" smtClean="0"/>
              <a:t>4/16/2024</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3C4D3F0-BEF4-4050-94E3-177BE5741C25}" type="slidenum">
              <a:rPr lang="en-US" smtClean="0"/>
              <a:t>‹#›</a:t>
            </a:fld>
            <a:endParaRPr lang="en-US"/>
          </a:p>
        </p:txBody>
      </p:sp>
    </p:spTree>
    <p:extLst>
      <p:ext uri="{BB962C8B-B14F-4D97-AF65-F5344CB8AC3E}">
        <p14:creationId xmlns:p14="http://schemas.microsoft.com/office/powerpoint/2010/main" val="24373711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D0A467CA-6C7E-4640-B491-6D08DAA7B984}" type="datetimeFigureOut">
              <a:rPr lang="en-US" smtClean="0"/>
              <a:t>4/16/2024</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3C4D3F0-BEF4-4050-94E3-177BE5741C25}" type="slidenum">
              <a:rPr lang="en-US" smtClean="0"/>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968271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D0A467CA-6C7E-4640-B491-6D08DAA7B984}" type="datetimeFigureOut">
              <a:rPr lang="en-US" smtClean="0"/>
              <a:t>4/16/2024</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3C4D3F0-BEF4-4050-94E3-177BE5741C25}" type="slidenum">
              <a:rPr lang="en-US" smtClean="0"/>
              <a:t>‹#›</a:t>
            </a:fld>
            <a:endParaRPr lang="en-US"/>
          </a:p>
        </p:txBody>
      </p:sp>
    </p:spTree>
    <p:extLst>
      <p:ext uri="{BB962C8B-B14F-4D97-AF65-F5344CB8AC3E}">
        <p14:creationId xmlns:p14="http://schemas.microsoft.com/office/powerpoint/2010/main" val="11689528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A467CA-6C7E-4640-B491-6D08DAA7B984}" type="datetimeFigureOut">
              <a:rPr lang="en-US" smtClean="0"/>
              <a:t>4/16/2024</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3C4D3F0-BEF4-4050-94E3-177BE5741C25}" type="slidenum">
              <a:rPr lang="en-US" smtClean="0"/>
              <a:t>‹#›</a:t>
            </a:fld>
            <a:endParaRPr lang="en-US"/>
          </a:p>
        </p:txBody>
      </p:sp>
    </p:spTree>
    <p:extLst>
      <p:ext uri="{BB962C8B-B14F-4D97-AF65-F5344CB8AC3E}">
        <p14:creationId xmlns:p14="http://schemas.microsoft.com/office/powerpoint/2010/main" val="20571150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A467CA-6C7E-4640-B491-6D08DAA7B984}" type="datetimeFigureOut">
              <a:rPr lang="en-US" smtClean="0"/>
              <a:t>4/16/2024</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3C4D3F0-BEF4-4050-94E3-177BE5741C25}" type="slidenum">
              <a:rPr lang="en-US" smtClean="0"/>
              <a:t>‹#›</a:t>
            </a:fld>
            <a:endParaRPr lang="en-US"/>
          </a:p>
        </p:txBody>
      </p:sp>
    </p:spTree>
    <p:extLst>
      <p:ext uri="{BB962C8B-B14F-4D97-AF65-F5344CB8AC3E}">
        <p14:creationId xmlns:p14="http://schemas.microsoft.com/office/powerpoint/2010/main" val="2417876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A467CA-6C7E-4640-B491-6D08DAA7B984}" type="datetimeFigureOut">
              <a:rPr lang="en-US" smtClean="0"/>
              <a:t>4/16/2024</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3C4D3F0-BEF4-4050-94E3-177BE5741C25}" type="slidenum">
              <a:rPr lang="en-US" smtClean="0"/>
              <a:t>‹#›</a:t>
            </a:fld>
            <a:endParaRPr lang="en-US"/>
          </a:p>
        </p:txBody>
      </p:sp>
    </p:spTree>
    <p:extLst>
      <p:ext uri="{BB962C8B-B14F-4D97-AF65-F5344CB8AC3E}">
        <p14:creationId xmlns:p14="http://schemas.microsoft.com/office/powerpoint/2010/main" val="339018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0A467CA-6C7E-4640-B491-6D08DAA7B984}" type="datetimeFigureOut">
              <a:rPr lang="en-US" smtClean="0"/>
              <a:t>4/16/2024</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3C4D3F0-BEF4-4050-94E3-177BE5741C25}" type="slidenum">
              <a:rPr lang="en-US" smtClean="0"/>
              <a:t>‹#›</a:t>
            </a:fld>
            <a:endParaRPr lang="en-US"/>
          </a:p>
        </p:txBody>
      </p:sp>
    </p:spTree>
    <p:extLst>
      <p:ext uri="{BB962C8B-B14F-4D97-AF65-F5344CB8AC3E}">
        <p14:creationId xmlns:p14="http://schemas.microsoft.com/office/powerpoint/2010/main" val="4175297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0A467CA-6C7E-4640-B491-6D08DAA7B984}" type="datetimeFigureOut">
              <a:rPr lang="en-US" smtClean="0"/>
              <a:t>4/16/2024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73C4D3F0-BEF4-4050-94E3-177BE5741C25}" type="slidenum">
              <a:rPr lang="en-US" smtClean="0"/>
              <a:t>‹#›</a:t>
            </a:fld>
            <a:endParaRPr lang="en-US"/>
          </a:p>
        </p:txBody>
      </p:sp>
    </p:spTree>
    <p:extLst>
      <p:ext uri="{BB962C8B-B14F-4D97-AF65-F5344CB8AC3E}">
        <p14:creationId xmlns:p14="http://schemas.microsoft.com/office/powerpoint/2010/main" val="777258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0A467CA-6C7E-4640-B491-6D08DAA7B984}" type="datetimeFigureOut">
              <a:rPr lang="en-US" smtClean="0"/>
              <a:t>4/16/2024</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73C4D3F0-BEF4-4050-94E3-177BE5741C25}" type="slidenum">
              <a:rPr lang="en-US" smtClean="0"/>
              <a:t>‹#›</a:t>
            </a:fld>
            <a:endParaRPr lang="en-US"/>
          </a:p>
        </p:txBody>
      </p:sp>
    </p:spTree>
    <p:extLst>
      <p:ext uri="{BB962C8B-B14F-4D97-AF65-F5344CB8AC3E}">
        <p14:creationId xmlns:p14="http://schemas.microsoft.com/office/powerpoint/2010/main" val="306239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0A467CA-6C7E-4640-B491-6D08DAA7B984}" type="datetimeFigureOut">
              <a:rPr lang="en-US" smtClean="0"/>
              <a:t>4/16/2024</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3C4D3F0-BEF4-4050-94E3-177BE5741C25}" type="slidenum">
              <a:rPr lang="en-US" smtClean="0"/>
              <a:t>‹#›</a:t>
            </a:fld>
            <a:endParaRPr lang="en-US"/>
          </a:p>
        </p:txBody>
      </p:sp>
    </p:spTree>
    <p:extLst>
      <p:ext uri="{BB962C8B-B14F-4D97-AF65-F5344CB8AC3E}">
        <p14:creationId xmlns:p14="http://schemas.microsoft.com/office/powerpoint/2010/main" val="712674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A467CA-6C7E-4640-B491-6D08DAA7B984}" type="datetimeFigureOut">
              <a:rPr lang="en-US" smtClean="0"/>
              <a:t>4/16/2024</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3C4D3F0-BEF4-4050-94E3-177BE5741C25}" type="slidenum">
              <a:rPr lang="en-US" smtClean="0"/>
              <a:t>‹#›</a:t>
            </a:fld>
            <a:endParaRPr lang="en-US"/>
          </a:p>
        </p:txBody>
      </p:sp>
    </p:spTree>
    <p:extLst>
      <p:ext uri="{BB962C8B-B14F-4D97-AF65-F5344CB8AC3E}">
        <p14:creationId xmlns:p14="http://schemas.microsoft.com/office/powerpoint/2010/main" val="2878140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A467CA-6C7E-4640-B491-6D08DAA7B984}" type="datetimeFigureOut">
              <a:rPr lang="en-US" smtClean="0"/>
              <a:t>4/16/2024</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3C4D3F0-BEF4-4050-94E3-177BE5741C25}" type="slidenum">
              <a:rPr lang="en-US" smtClean="0"/>
              <a:t>‹#›</a:t>
            </a:fld>
            <a:endParaRPr lang="en-US"/>
          </a:p>
        </p:txBody>
      </p:sp>
    </p:spTree>
    <p:extLst>
      <p:ext uri="{BB962C8B-B14F-4D97-AF65-F5344CB8AC3E}">
        <p14:creationId xmlns:p14="http://schemas.microsoft.com/office/powerpoint/2010/main" val="833721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A467CA-6C7E-4640-B491-6D08DAA7B984}" type="datetimeFigureOut">
              <a:rPr lang="en-US" smtClean="0"/>
              <a:t>4/16/2024</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3C4D3F0-BEF4-4050-94E3-177BE5741C25}" type="slidenum">
              <a:rPr lang="en-US" smtClean="0"/>
              <a:t>‹#›</a:t>
            </a:fld>
            <a:endParaRPr lang="en-US"/>
          </a:p>
        </p:txBody>
      </p:sp>
    </p:spTree>
    <p:extLst>
      <p:ext uri="{BB962C8B-B14F-4D97-AF65-F5344CB8AC3E}">
        <p14:creationId xmlns:p14="http://schemas.microsoft.com/office/powerpoint/2010/main" val="28080574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749"/>
            <a:ext cx="1952272" cy="6852504"/>
            <a:chOff x="6627813" y="196102"/>
            <a:chExt cx="1952625" cy="5677649"/>
          </a:xfrm>
        </p:grpSpPr>
        <p:sp>
          <p:nvSpPr>
            <p:cNvPr id="50" name="Freeform 27"/>
            <p:cNvSpPr/>
            <p:nvPr/>
          </p:nvSpPr>
          <p:spPr bwMode="auto">
            <a:xfrm>
              <a:off x="6627813" y="19610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D0A467CA-6C7E-4640-B491-6D08DAA7B984}" type="datetimeFigureOut">
              <a:rPr lang="en-US" smtClean="0"/>
              <a:t>4/16/2024</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73C4D3F0-BEF4-4050-94E3-177BE5741C25}" type="slidenum">
              <a:rPr lang="en-US" smtClean="0"/>
              <a:t>‹#›</a:t>
            </a:fld>
            <a:endParaRPr lang="en-US"/>
          </a:p>
        </p:txBody>
      </p:sp>
    </p:spTree>
    <p:extLst>
      <p:ext uri="{BB962C8B-B14F-4D97-AF65-F5344CB8AC3E}">
        <p14:creationId xmlns:p14="http://schemas.microsoft.com/office/powerpoint/2010/main" val="91075668"/>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 id="2147483924" r:id="rId12"/>
    <p:sldLayoutId id="2147483925" r:id="rId13"/>
    <p:sldLayoutId id="2147483926" r:id="rId14"/>
    <p:sldLayoutId id="2147483927" r:id="rId15"/>
    <p:sldLayoutId id="2147483928"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uact=8&amp;ved=0ahUKEwiWmdydtsXOAhXGOJQKHZrEAdcQjRwIBw&amp;url=http://www.slideshare.net/ganith2k13/graph-theory-26101317&amp;psig=AFQjCNH2tXK6EEqlyO-mwUcl5-sGibIkhQ&amp;ust=1471419241852073" TargetMode="Externa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18.png"/><Relationship Id="rId12" Type="http://schemas.openxmlformats.org/officeDocument/2006/relationships/customXml" Target="../ink/ink5.xml"/><Relationship Id="rId17" Type="http://schemas.openxmlformats.org/officeDocument/2006/relationships/image" Target="../media/image23.png"/><Relationship Id="rId2" Type="http://schemas.openxmlformats.org/officeDocument/2006/relationships/image" Target="../media/image15.png"/><Relationship Id="rId16" Type="http://schemas.openxmlformats.org/officeDocument/2006/relationships/customXml" Target="../ink/ink7.xml"/><Relationship Id="rId1" Type="http://schemas.openxmlformats.org/officeDocument/2006/relationships/slideLayout" Target="../slideLayouts/slideLayout2.xml"/><Relationship Id="rId6" Type="http://schemas.openxmlformats.org/officeDocument/2006/relationships/customXml" Target="../ink/ink2.xml"/><Relationship Id="rId11" Type="http://schemas.openxmlformats.org/officeDocument/2006/relationships/image" Target="../media/image20.png"/><Relationship Id="rId5" Type="http://schemas.openxmlformats.org/officeDocument/2006/relationships/image" Target="../media/image17.png"/><Relationship Id="rId15" Type="http://schemas.openxmlformats.org/officeDocument/2006/relationships/image" Target="../media/image22.png"/><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media/image19.png"/><Relationship Id="rId14" Type="http://schemas.openxmlformats.org/officeDocument/2006/relationships/customXml" Target="../ink/ink6.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4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D1648-E21E-3C9E-88E1-84104EE9C785}"/>
              </a:ext>
            </a:extLst>
          </p:cNvPr>
          <p:cNvSpPr>
            <a:spLocks noGrp="1"/>
          </p:cNvSpPr>
          <p:nvPr>
            <p:ph type="ctrTitle"/>
          </p:nvPr>
        </p:nvSpPr>
        <p:spPr/>
        <p:txBody>
          <a:bodyPr/>
          <a:lstStyle/>
          <a:p>
            <a:r>
              <a:rPr lang="en-MY" b="1" dirty="0"/>
              <a:t>TOPIC 4 GRAPH</a:t>
            </a:r>
          </a:p>
        </p:txBody>
      </p:sp>
      <p:sp>
        <p:nvSpPr>
          <p:cNvPr id="3" name="Subtitle 2">
            <a:extLst>
              <a:ext uri="{FF2B5EF4-FFF2-40B4-BE49-F238E27FC236}">
                <a16:creationId xmlns:a16="http://schemas.microsoft.com/office/drawing/2014/main" id="{BC2C5474-63C1-28AE-1592-F16068956B11}"/>
              </a:ext>
            </a:extLst>
          </p:cNvPr>
          <p:cNvSpPr>
            <a:spLocks noGrp="1"/>
          </p:cNvSpPr>
          <p:nvPr>
            <p:ph type="subTitle" idx="1"/>
          </p:nvPr>
        </p:nvSpPr>
        <p:spPr/>
        <p:txBody>
          <a:bodyPr/>
          <a:lstStyle/>
          <a:p>
            <a:r>
              <a:rPr lang="en-MY" dirty="0"/>
              <a:t>SFC10383 BASIC MATHEMATICS</a:t>
            </a:r>
          </a:p>
        </p:txBody>
      </p:sp>
    </p:spTree>
    <p:extLst>
      <p:ext uri="{BB962C8B-B14F-4D97-AF65-F5344CB8AC3E}">
        <p14:creationId xmlns:p14="http://schemas.microsoft.com/office/powerpoint/2010/main" val="200584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22238"/>
            <a:ext cx="7498080" cy="868362"/>
          </a:xfrm>
        </p:spPr>
        <p:txBody>
          <a:bodyPr/>
          <a:lstStyle/>
          <a:p>
            <a:pPr algn="ctr"/>
            <a:r>
              <a:rPr lang="en-US" b="1" dirty="0"/>
              <a:t>SIMPLE GRAPH – </a:t>
            </a:r>
            <a:r>
              <a:rPr lang="en-US" b="1" dirty="0">
                <a:solidFill>
                  <a:srgbClr val="FF0000"/>
                </a:solidFill>
              </a:rPr>
              <a:t>GRAF MUDAH</a:t>
            </a:r>
          </a:p>
        </p:txBody>
      </p:sp>
      <p:sp>
        <p:nvSpPr>
          <p:cNvPr id="3" name="Content Placeholder 2"/>
          <p:cNvSpPr>
            <a:spLocks noGrp="1"/>
          </p:cNvSpPr>
          <p:nvPr>
            <p:ph idx="1"/>
          </p:nvPr>
        </p:nvSpPr>
        <p:spPr>
          <a:xfrm>
            <a:off x="1295400" y="820136"/>
            <a:ext cx="7498080" cy="1447800"/>
          </a:xfrm>
        </p:spPr>
        <p:txBody>
          <a:bodyPr>
            <a:normAutofit fontScale="70000" lnSpcReduction="20000"/>
          </a:bodyPr>
          <a:lstStyle/>
          <a:p>
            <a:pPr>
              <a:buFont typeface="Wingdings" panose="05000000000000000000" pitchFamily="2" charset="2"/>
              <a:buChar char="q"/>
            </a:pPr>
            <a:r>
              <a:rPr lang="en-US" sz="2800" dirty="0"/>
              <a:t>A </a:t>
            </a:r>
            <a:r>
              <a:rPr lang="en-US" sz="2800" b="1" dirty="0"/>
              <a:t>simple graph </a:t>
            </a:r>
            <a:r>
              <a:rPr lang="en-US" sz="2800" dirty="0"/>
              <a:t>is a graph without any loop and parallel edges. </a:t>
            </a:r>
          </a:p>
          <a:p>
            <a:pPr marL="0" indent="0">
              <a:buNone/>
            </a:pPr>
            <a:r>
              <a:rPr lang="en-US" sz="2800" dirty="0"/>
              <a:t>     </a:t>
            </a:r>
            <a:r>
              <a:rPr lang="en-US" sz="2800" dirty="0">
                <a:solidFill>
                  <a:srgbClr val="FF0000"/>
                </a:solidFill>
              </a:rPr>
              <a:t>Graf </a:t>
            </a:r>
            <a:r>
              <a:rPr lang="en-US" sz="2800" dirty="0" err="1">
                <a:solidFill>
                  <a:srgbClr val="FF0000"/>
                </a:solidFill>
              </a:rPr>
              <a:t>mudah</a:t>
            </a:r>
            <a:r>
              <a:rPr lang="en-US" sz="2800" dirty="0">
                <a:solidFill>
                  <a:srgbClr val="FF0000"/>
                </a:solidFill>
              </a:rPr>
              <a:t> </a:t>
            </a:r>
            <a:r>
              <a:rPr lang="en-US" sz="2800" dirty="0" err="1">
                <a:solidFill>
                  <a:srgbClr val="FF0000"/>
                </a:solidFill>
              </a:rPr>
              <a:t>adalah</a:t>
            </a:r>
            <a:r>
              <a:rPr lang="en-US" sz="2800" dirty="0">
                <a:solidFill>
                  <a:srgbClr val="FF0000"/>
                </a:solidFill>
              </a:rPr>
              <a:t> </a:t>
            </a:r>
            <a:r>
              <a:rPr lang="en-US" sz="2800" dirty="0" err="1">
                <a:solidFill>
                  <a:srgbClr val="FF0000"/>
                </a:solidFill>
              </a:rPr>
              <a:t>graf</a:t>
            </a:r>
            <a:r>
              <a:rPr lang="en-US" sz="2800" dirty="0">
                <a:solidFill>
                  <a:srgbClr val="FF0000"/>
                </a:solidFill>
              </a:rPr>
              <a:t> </a:t>
            </a:r>
            <a:r>
              <a:rPr lang="en-US" sz="2800" dirty="0" err="1">
                <a:solidFill>
                  <a:srgbClr val="FF0000"/>
                </a:solidFill>
              </a:rPr>
              <a:t>tanpa</a:t>
            </a:r>
            <a:r>
              <a:rPr lang="en-US" sz="2800" dirty="0">
                <a:solidFill>
                  <a:srgbClr val="FF0000"/>
                </a:solidFill>
              </a:rPr>
              <a:t> </a:t>
            </a:r>
            <a:r>
              <a:rPr lang="en-US" sz="2800" dirty="0" err="1">
                <a:solidFill>
                  <a:srgbClr val="FF0000"/>
                </a:solidFill>
              </a:rPr>
              <a:t>gelung</a:t>
            </a:r>
            <a:r>
              <a:rPr lang="en-US" sz="2800" dirty="0">
                <a:solidFill>
                  <a:srgbClr val="FF0000"/>
                </a:solidFill>
              </a:rPr>
              <a:t> dan </a:t>
            </a:r>
            <a:r>
              <a:rPr lang="en-US" sz="2800" dirty="0" err="1">
                <a:solidFill>
                  <a:srgbClr val="FF0000"/>
                </a:solidFill>
              </a:rPr>
              <a:t>tepi</a:t>
            </a:r>
            <a:r>
              <a:rPr lang="en-US" sz="2800" dirty="0">
                <a:solidFill>
                  <a:srgbClr val="FF0000"/>
                </a:solidFill>
              </a:rPr>
              <a:t> </a:t>
            </a:r>
            <a:r>
              <a:rPr lang="en-US" sz="2800" dirty="0" err="1">
                <a:solidFill>
                  <a:srgbClr val="FF0000"/>
                </a:solidFill>
              </a:rPr>
              <a:t>selari</a:t>
            </a:r>
            <a:r>
              <a:rPr lang="en-US" sz="2800" dirty="0">
                <a:solidFill>
                  <a:srgbClr val="FF0000"/>
                </a:solidFill>
              </a:rPr>
              <a:t>.</a:t>
            </a:r>
          </a:p>
          <a:p>
            <a:pPr>
              <a:buFont typeface="Wingdings" panose="05000000000000000000" pitchFamily="2" charset="2"/>
              <a:buChar char="q"/>
            </a:pPr>
            <a:r>
              <a:rPr lang="en-US" sz="2800" dirty="0"/>
              <a:t>Examples of simple graph:</a:t>
            </a:r>
          </a:p>
          <a:p>
            <a:pPr marL="82296" indent="0">
              <a:buNone/>
            </a:pPr>
            <a:endParaRPr lang="en-US" sz="2800" dirty="0"/>
          </a:p>
          <a:p>
            <a:pPr marL="82296" indent="0">
              <a:buNone/>
            </a:pPr>
            <a:endParaRPr lang="en-US" sz="2800" dirty="0"/>
          </a:p>
          <a:p>
            <a:pPr marL="82296" indent="0">
              <a:buNone/>
            </a:pPr>
            <a:endParaRPr lang="en-US" sz="2800" dirty="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4096" y="2480118"/>
            <a:ext cx="4419600" cy="1547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descr="http://image.slidesharecdn.com/vignan-130911102520-phpapp01/95/graph-theory-10-638.jpg?cb=1378895377">
            <a:hlinkClick r:id="rId3"/>
          </p:cNvPr>
          <p:cNvPicPr/>
          <p:nvPr/>
        </p:nvPicPr>
        <p:blipFill rotWithShape="1">
          <a:blip r:embed="rId4">
            <a:extLst>
              <a:ext uri="{28A0092B-C50C-407E-A947-70E740481C1C}">
                <a14:useLocalDpi xmlns:a14="http://schemas.microsoft.com/office/drawing/2010/main" val="0"/>
              </a:ext>
            </a:extLst>
          </a:blip>
          <a:srcRect l="10219" t="40136" r="48429" b="22816"/>
          <a:stretch/>
        </p:blipFill>
        <p:spPr bwMode="auto">
          <a:xfrm>
            <a:off x="2081684" y="4800600"/>
            <a:ext cx="2743200" cy="1676400"/>
          </a:xfrm>
          <a:prstGeom prst="rect">
            <a:avLst/>
          </a:prstGeom>
          <a:noFill/>
          <a:ln>
            <a:noFill/>
          </a:ln>
          <a:extLst>
            <a:ext uri="{53640926-AAD7-44D8-BBD7-CCE9431645EC}">
              <a14:shadowObscured xmlns:a14="http://schemas.microsoft.com/office/drawing/2010/main"/>
            </a:ext>
          </a:extLst>
        </p:spPr>
      </p:pic>
      <p:sp>
        <p:nvSpPr>
          <p:cNvPr id="8" name="Content Placeholder 2"/>
          <p:cNvSpPr txBox="1">
            <a:spLocks/>
          </p:cNvSpPr>
          <p:nvPr/>
        </p:nvSpPr>
        <p:spPr>
          <a:xfrm>
            <a:off x="1295400" y="4285265"/>
            <a:ext cx="7498080" cy="609600"/>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buFont typeface="Wingdings" panose="05000000000000000000" pitchFamily="2" charset="2"/>
              <a:buChar char="q"/>
            </a:pPr>
            <a:r>
              <a:rPr lang="en-US" sz="2800" dirty="0"/>
              <a:t>Examples of </a:t>
            </a:r>
            <a:r>
              <a:rPr lang="en-US" sz="2800" b="1" dirty="0"/>
              <a:t>not</a:t>
            </a:r>
            <a:r>
              <a:rPr lang="en-US" sz="2800" dirty="0"/>
              <a:t> simple graph:</a:t>
            </a:r>
          </a:p>
          <a:p>
            <a:pPr>
              <a:buFont typeface="Wingdings" panose="05000000000000000000" pitchFamily="2" charset="2"/>
              <a:buChar char="q"/>
            </a:pPr>
            <a:endParaRPr lang="en-US" sz="2800" dirty="0"/>
          </a:p>
          <a:p>
            <a:pPr>
              <a:buFont typeface="Wingdings" panose="05000000000000000000" pitchFamily="2" charset="2"/>
              <a:buChar char="q"/>
            </a:pPr>
            <a:endParaRPr lang="en-US" sz="2800" b="1" dirty="0"/>
          </a:p>
          <a:p>
            <a:pPr>
              <a:buFont typeface="Wingdings" panose="05000000000000000000" pitchFamily="2" charset="2"/>
              <a:buChar char="q"/>
            </a:pPr>
            <a:endParaRPr lang="en-US" sz="2800" dirty="0"/>
          </a:p>
        </p:txBody>
      </p:sp>
    </p:spTree>
    <p:extLst>
      <p:ext uri="{BB962C8B-B14F-4D97-AF65-F5344CB8AC3E}">
        <p14:creationId xmlns:p14="http://schemas.microsoft.com/office/powerpoint/2010/main" val="1795186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28"/>
                                        </p:tgtEl>
                                        <p:attrNameLst>
                                          <p:attrName>style.visibility</p:attrName>
                                        </p:attrNameLst>
                                      </p:cBhvr>
                                      <p:to>
                                        <p:strVal val="visible"/>
                                      </p:to>
                                    </p:set>
                                    <p:animEffect transition="in" filter="fade">
                                      <p:cBhvr>
                                        <p:cTn id="22" dur="500"/>
                                        <p:tgtEl>
                                          <p:spTgt spid="102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28600"/>
            <a:ext cx="7498080" cy="1249362"/>
          </a:xfrm>
        </p:spPr>
        <p:txBody>
          <a:bodyPr>
            <a:normAutofit/>
          </a:bodyPr>
          <a:lstStyle/>
          <a:p>
            <a:pPr algn="ctr"/>
            <a:r>
              <a:rPr lang="en-US" sz="3200" b="1" dirty="0"/>
              <a:t>DIRECTED GRAPH (DIGRAPH)</a:t>
            </a:r>
            <a:br>
              <a:rPr lang="en-US" sz="3200" b="1" dirty="0"/>
            </a:br>
            <a:r>
              <a:rPr lang="en-US" sz="3200" b="1" dirty="0">
                <a:solidFill>
                  <a:srgbClr val="FF0000"/>
                </a:solidFill>
              </a:rPr>
              <a:t>GRAF TERARAH</a:t>
            </a:r>
          </a:p>
        </p:txBody>
      </p:sp>
      <p:sp>
        <p:nvSpPr>
          <p:cNvPr id="3" name="Content Placeholder 2"/>
          <p:cNvSpPr>
            <a:spLocks noGrp="1"/>
          </p:cNvSpPr>
          <p:nvPr>
            <p:ph idx="1"/>
          </p:nvPr>
        </p:nvSpPr>
        <p:spPr>
          <a:xfrm>
            <a:off x="852714" y="1305709"/>
            <a:ext cx="8034527" cy="3000180"/>
          </a:xfrm>
        </p:spPr>
        <p:txBody>
          <a:bodyPr>
            <a:noAutofit/>
          </a:bodyPr>
          <a:lstStyle/>
          <a:p>
            <a:pPr>
              <a:spcBef>
                <a:spcPts val="0"/>
              </a:spcBef>
              <a:buFont typeface="Wingdings" panose="05000000000000000000" pitchFamily="2" charset="2"/>
              <a:buChar char="q"/>
            </a:pPr>
            <a:r>
              <a:rPr lang="en-US" dirty="0"/>
              <a:t>A </a:t>
            </a:r>
            <a:r>
              <a:rPr lang="en-US" b="1" dirty="0"/>
              <a:t>directed graph </a:t>
            </a:r>
            <a:r>
              <a:rPr lang="en-US" dirty="0"/>
              <a:t>(</a:t>
            </a:r>
            <a:r>
              <a:rPr lang="en-US" i="1" dirty="0"/>
              <a:t>V, E</a:t>
            </a:r>
            <a:r>
              <a:rPr lang="en-US" dirty="0"/>
              <a:t>) consists of a nonempty set of vertices </a:t>
            </a:r>
            <a:r>
              <a:rPr lang="en-US" i="1" dirty="0"/>
              <a:t>V </a:t>
            </a:r>
            <a:r>
              <a:rPr lang="en-US" dirty="0"/>
              <a:t>and a set of </a:t>
            </a:r>
            <a:r>
              <a:rPr lang="en-US" b="1" i="1" dirty="0"/>
              <a:t>directed edges </a:t>
            </a:r>
            <a:r>
              <a:rPr lang="en-US" i="1" dirty="0"/>
              <a:t>E</a:t>
            </a:r>
            <a:r>
              <a:rPr lang="en-US" b="1" dirty="0"/>
              <a:t>. </a:t>
            </a:r>
          </a:p>
          <a:p>
            <a:pPr marL="0" indent="0">
              <a:spcBef>
                <a:spcPts val="0"/>
              </a:spcBef>
              <a:buNone/>
            </a:pPr>
            <a:endParaRPr lang="en-US" sz="800" b="1" dirty="0"/>
          </a:p>
          <a:p>
            <a:pPr marL="354013" indent="-354013">
              <a:spcBef>
                <a:spcPts val="0"/>
              </a:spcBef>
              <a:buNone/>
            </a:pPr>
            <a:r>
              <a:rPr lang="en-US" b="1" dirty="0">
                <a:solidFill>
                  <a:srgbClr val="FF0000"/>
                </a:solidFill>
              </a:rPr>
              <a:t>	Graf </a:t>
            </a:r>
            <a:r>
              <a:rPr lang="en-US" b="1" dirty="0" err="1">
                <a:solidFill>
                  <a:srgbClr val="FF0000"/>
                </a:solidFill>
              </a:rPr>
              <a:t>terarah</a:t>
            </a:r>
            <a:r>
              <a:rPr lang="en-US" b="1" dirty="0">
                <a:solidFill>
                  <a:srgbClr val="FF0000"/>
                </a:solidFill>
              </a:rPr>
              <a:t> </a:t>
            </a:r>
            <a:r>
              <a:rPr lang="en-US" dirty="0"/>
              <a:t>(</a:t>
            </a:r>
            <a:r>
              <a:rPr lang="en-US" i="1" dirty="0"/>
              <a:t>V, E</a:t>
            </a:r>
            <a:r>
              <a:rPr lang="en-US" dirty="0"/>
              <a:t>) </a:t>
            </a:r>
            <a:r>
              <a:rPr lang="en-US" dirty="0" err="1"/>
              <a:t>mengandungi</a:t>
            </a:r>
            <a:r>
              <a:rPr lang="en-US" dirty="0"/>
              <a:t> </a:t>
            </a:r>
            <a:r>
              <a:rPr lang="en-US" dirty="0" err="1"/>
              <a:t>beberapa</a:t>
            </a:r>
            <a:r>
              <a:rPr lang="en-US" dirty="0"/>
              <a:t> vertex (</a:t>
            </a:r>
            <a:r>
              <a:rPr lang="en-US" i="1" dirty="0"/>
              <a:t>V) dan </a:t>
            </a:r>
            <a:r>
              <a:rPr lang="en-US" dirty="0" err="1"/>
              <a:t>sisi</a:t>
            </a:r>
            <a:r>
              <a:rPr lang="en-US" dirty="0"/>
              <a:t> </a:t>
            </a:r>
            <a:r>
              <a:rPr lang="en-US" dirty="0" err="1"/>
              <a:t>tepi</a:t>
            </a:r>
            <a:r>
              <a:rPr lang="en-US" dirty="0"/>
              <a:t> ,edge (E) yang </a:t>
            </a:r>
            <a:r>
              <a:rPr lang="en-US" dirty="0" err="1"/>
              <a:t>mempunyai</a:t>
            </a:r>
            <a:r>
              <a:rPr lang="en-US" dirty="0"/>
              <a:t> </a:t>
            </a:r>
            <a:r>
              <a:rPr lang="en-US" dirty="0" err="1"/>
              <a:t>arah</a:t>
            </a:r>
            <a:r>
              <a:rPr lang="en-US" dirty="0"/>
              <a:t> /</a:t>
            </a:r>
            <a:r>
              <a:rPr lang="en-US" dirty="0" err="1"/>
              <a:t>anak</a:t>
            </a:r>
            <a:r>
              <a:rPr lang="en-US" dirty="0"/>
              <a:t> </a:t>
            </a:r>
            <a:r>
              <a:rPr lang="en-US" dirty="0" err="1"/>
              <a:t>panah</a:t>
            </a:r>
            <a:r>
              <a:rPr lang="en-US" b="1" dirty="0"/>
              <a:t>. </a:t>
            </a:r>
          </a:p>
          <a:p>
            <a:pPr marL="354013" indent="-354013">
              <a:spcBef>
                <a:spcPts val="0"/>
              </a:spcBef>
              <a:buNone/>
            </a:pPr>
            <a:endParaRPr lang="en-US" sz="800" dirty="0"/>
          </a:p>
          <a:p>
            <a:pPr>
              <a:spcBef>
                <a:spcPts val="0"/>
              </a:spcBef>
              <a:buFont typeface="Wingdings" panose="05000000000000000000" pitchFamily="2" charset="2"/>
              <a:buChar char="q"/>
            </a:pPr>
            <a:r>
              <a:rPr lang="en-US" dirty="0"/>
              <a:t>Each directed edge is associated with an ordered pair of vertices (</a:t>
            </a:r>
            <a:r>
              <a:rPr lang="en-US" i="1" dirty="0"/>
              <a:t>u, v</a:t>
            </a:r>
            <a:r>
              <a:rPr lang="en-US" dirty="0"/>
              <a:t>) and said as </a:t>
            </a:r>
            <a:r>
              <a:rPr lang="en-US" i="1" dirty="0"/>
              <a:t>start at u and end at v</a:t>
            </a:r>
            <a:r>
              <a:rPr lang="en-US" dirty="0"/>
              <a:t>. </a:t>
            </a:r>
          </a:p>
          <a:p>
            <a:pPr>
              <a:spcBef>
                <a:spcPts val="0"/>
              </a:spcBef>
              <a:buFont typeface="Wingdings" panose="05000000000000000000" pitchFamily="2" charset="2"/>
              <a:buChar char="q"/>
            </a:pPr>
            <a:endParaRPr lang="en-US" sz="800" dirty="0"/>
          </a:p>
          <a:p>
            <a:pPr marL="354013" indent="-354013">
              <a:spcBef>
                <a:spcPts val="0"/>
              </a:spcBef>
              <a:buNone/>
            </a:pPr>
            <a:r>
              <a:rPr lang="en-US" dirty="0"/>
              <a:t>     </a:t>
            </a:r>
            <a:r>
              <a:rPr lang="en-US" dirty="0" err="1"/>
              <a:t>Setiap</a:t>
            </a:r>
            <a:r>
              <a:rPr lang="en-US" dirty="0"/>
              <a:t> </a:t>
            </a:r>
            <a:r>
              <a:rPr lang="en-US" dirty="0" err="1"/>
              <a:t>sisi</a:t>
            </a:r>
            <a:r>
              <a:rPr lang="en-US" dirty="0"/>
              <a:t> </a:t>
            </a:r>
            <a:r>
              <a:rPr lang="en-US" dirty="0" err="1"/>
              <a:t>tepi</a:t>
            </a:r>
            <a:r>
              <a:rPr lang="en-US" dirty="0"/>
              <a:t> yang </a:t>
            </a:r>
            <a:r>
              <a:rPr lang="en-US" dirty="0" err="1"/>
              <a:t>mempunyai</a:t>
            </a:r>
            <a:r>
              <a:rPr lang="en-US" dirty="0"/>
              <a:t> </a:t>
            </a:r>
            <a:r>
              <a:rPr lang="en-US" dirty="0" err="1"/>
              <a:t>arah</a:t>
            </a:r>
            <a:r>
              <a:rPr lang="en-US" dirty="0"/>
              <a:t> </a:t>
            </a:r>
            <a:r>
              <a:rPr lang="en-US" dirty="0" err="1"/>
              <a:t>akan</a:t>
            </a:r>
            <a:r>
              <a:rPr lang="en-US" dirty="0"/>
              <a:t> </a:t>
            </a:r>
            <a:r>
              <a:rPr lang="en-US" dirty="0" err="1"/>
              <a:t>dikaitkan</a:t>
            </a:r>
            <a:r>
              <a:rPr lang="en-US" dirty="0"/>
              <a:t> </a:t>
            </a:r>
            <a:r>
              <a:rPr lang="en-US" dirty="0" err="1"/>
              <a:t>dengan</a:t>
            </a:r>
            <a:r>
              <a:rPr lang="en-US" dirty="0"/>
              <a:t> </a:t>
            </a:r>
            <a:r>
              <a:rPr lang="en-US" dirty="0" err="1"/>
              <a:t>bucu</a:t>
            </a:r>
            <a:r>
              <a:rPr lang="en-US" dirty="0"/>
              <a:t> (vertex) </a:t>
            </a:r>
            <a:r>
              <a:rPr lang="en-US" dirty="0" err="1"/>
              <a:t>mengikut</a:t>
            </a:r>
            <a:r>
              <a:rPr lang="en-US" dirty="0"/>
              <a:t> </a:t>
            </a:r>
            <a:r>
              <a:rPr lang="en-US" dirty="0" err="1"/>
              <a:t>susunan</a:t>
            </a:r>
            <a:r>
              <a:rPr lang="en-US" dirty="0"/>
              <a:t>. </a:t>
            </a:r>
            <a:r>
              <a:rPr lang="en-US" dirty="0" err="1"/>
              <a:t>contohnya</a:t>
            </a:r>
            <a:r>
              <a:rPr lang="en-US" dirty="0"/>
              <a:t> </a:t>
            </a:r>
            <a:r>
              <a:rPr lang="en-US" dirty="0" err="1"/>
              <a:t>mula</a:t>
            </a:r>
            <a:r>
              <a:rPr lang="en-US" dirty="0"/>
              <a:t> di u dan </a:t>
            </a:r>
            <a:r>
              <a:rPr lang="en-US" dirty="0" err="1"/>
              <a:t>berakhir</a:t>
            </a:r>
            <a:r>
              <a:rPr lang="en-US" dirty="0"/>
              <a:t> di v.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2742" y="4862472"/>
            <a:ext cx="2514600" cy="16550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2140" y="4862472"/>
            <a:ext cx="2628900"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2"/>
          <p:cNvSpPr txBox="1">
            <a:spLocks/>
          </p:cNvSpPr>
          <p:nvPr/>
        </p:nvSpPr>
        <p:spPr>
          <a:xfrm>
            <a:off x="4626533" y="4451248"/>
            <a:ext cx="4287145" cy="2357865"/>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buFont typeface="Wingdings" panose="05000000000000000000" pitchFamily="2" charset="2"/>
              <a:buChar char="q"/>
            </a:pPr>
            <a:r>
              <a:rPr lang="en-US" sz="2000" dirty="0"/>
              <a:t>Example of </a:t>
            </a:r>
            <a:r>
              <a:rPr lang="en-US" sz="2000" b="1" dirty="0"/>
              <a:t>undirected</a:t>
            </a:r>
            <a:r>
              <a:rPr lang="en-US" sz="2000" dirty="0"/>
              <a:t> graph:</a:t>
            </a:r>
          </a:p>
        </p:txBody>
      </p:sp>
      <p:sp>
        <p:nvSpPr>
          <p:cNvPr id="4" name="TextBox 3">
            <a:extLst>
              <a:ext uri="{FF2B5EF4-FFF2-40B4-BE49-F238E27FC236}">
                <a16:creationId xmlns:a16="http://schemas.microsoft.com/office/drawing/2014/main" id="{115DA51B-FFA0-453B-B685-0482AA9FFCD6}"/>
              </a:ext>
            </a:extLst>
          </p:cNvPr>
          <p:cNvSpPr txBox="1"/>
          <p:nvPr/>
        </p:nvSpPr>
        <p:spPr>
          <a:xfrm>
            <a:off x="914400" y="4451248"/>
            <a:ext cx="3579742" cy="646331"/>
          </a:xfrm>
          <a:prstGeom prst="rect">
            <a:avLst/>
          </a:prstGeom>
          <a:noFill/>
        </p:spPr>
        <p:txBody>
          <a:bodyPr wrap="square" rtlCol="0">
            <a:spAutoFit/>
          </a:bodyPr>
          <a:lstStyle/>
          <a:p>
            <a:pPr marL="285750" indent="-285750">
              <a:buFont typeface="Wingdings" panose="05000000000000000000" pitchFamily="2" charset="2"/>
              <a:buChar char="q"/>
            </a:pPr>
            <a:r>
              <a:rPr lang="en-US" sz="1800" dirty="0"/>
              <a:t>Example of </a:t>
            </a:r>
            <a:r>
              <a:rPr lang="en-US" sz="1800" b="1" dirty="0"/>
              <a:t>directed</a:t>
            </a:r>
            <a:r>
              <a:rPr lang="en-US" sz="1800" dirty="0"/>
              <a:t> graph:</a:t>
            </a:r>
          </a:p>
          <a:p>
            <a:endParaRPr lang="en-MY" dirty="0"/>
          </a:p>
        </p:txBody>
      </p:sp>
    </p:spTree>
    <p:extLst>
      <p:ext uri="{BB962C8B-B14F-4D97-AF65-F5344CB8AC3E}">
        <p14:creationId xmlns:p14="http://schemas.microsoft.com/office/powerpoint/2010/main" val="4228445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50"/>
                                        </p:tgtEl>
                                        <p:attrNameLst>
                                          <p:attrName>style.visibility</p:attrName>
                                        </p:attrNameLst>
                                      </p:cBhvr>
                                      <p:to>
                                        <p:strVal val="visible"/>
                                      </p:to>
                                    </p:set>
                                    <p:animEffect transition="in" filter="fade">
                                      <p:cBhvr>
                                        <p:cTn id="27" dur="500"/>
                                        <p:tgtEl>
                                          <p:spTgt spid="205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Effect transition="in" filter="fade">
                                      <p:cBhvr>
                                        <p:cTn id="32" dur="500"/>
                                        <p:tgtEl>
                                          <p:spTgt spid="6">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051"/>
                                        </p:tgtEl>
                                        <p:attrNameLst>
                                          <p:attrName>style.visibility</p:attrName>
                                        </p:attrNameLst>
                                      </p:cBhvr>
                                      <p:to>
                                        <p:strVal val="visible"/>
                                      </p:to>
                                    </p:set>
                                    <p:animEffect transition="in" filter="fade">
                                      <p:cBhvr>
                                        <p:cTn id="37"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9037" y="204232"/>
            <a:ext cx="6589199" cy="1280890"/>
          </a:xfrm>
        </p:spPr>
        <p:txBody>
          <a:bodyPr/>
          <a:lstStyle/>
          <a:p>
            <a:pPr algn="ctr"/>
            <a:r>
              <a:rPr lang="en-US" b="1" dirty="0"/>
              <a:t>WEIGHTED GRAPH</a:t>
            </a:r>
            <a:br>
              <a:rPr lang="en-US" b="1" dirty="0"/>
            </a:br>
            <a:r>
              <a:rPr lang="en-US" b="1" dirty="0">
                <a:solidFill>
                  <a:srgbClr val="FF0000"/>
                </a:solidFill>
              </a:rPr>
              <a:t>GRAF BERPEMBERAT</a:t>
            </a:r>
          </a:p>
        </p:txBody>
      </p:sp>
      <p:sp>
        <p:nvSpPr>
          <p:cNvPr id="3" name="Content Placeholder 2"/>
          <p:cNvSpPr>
            <a:spLocks noGrp="1"/>
          </p:cNvSpPr>
          <p:nvPr>
            <p:ph idx="1"/>
          </p:nvPr>
        </p:nvSpPr>
        <p:spPr>
          <a:xfrm>
            <a:off x="1483092" y="1847460"/>
            <a:ext cx="7181088" cy="2000250"/>
          </a:xfrm>
        </p:spPr>
        <p:txBody>
          <a:bodyPr>
            <a:normAutofit fontScale="70000" lnSpcReduction="20000"/>
          </a:bodyPr>
          <a:lstStyle/>
          <a:p>
            <a:pPr>
              <a:buFont typeface="Wingdings" panose="05000000000000000000" pitchFamily="2" charset="2"/>
              <a:buChar char="q"/>
            </a:pPr>
            <a:r>
              <a:rPr lang="en-US" sz="2800" dirty="0"/>
              <a:t>Graph that have a number assigned to each edge are called </a:t>
            </a:r>
            <a:r>
              <a:rPr lang="en-US" sz="2800" b="1" dirty="0"/>
              <a:t>weighted graph</a:t>
            </a:r>
            <a:r>
              <a:rPr lang="en-US" sz="2800" dirty="0"/>
              <a:t>. </a:t>
            </a:r>
          </a:p>
          <a:p>
            <a:pPr>
              <a:buFont typeface="Wingdings" panose="05000000000000000000" pitchFamily="2" charset="2"/>
              <a:buChar char="q"/>
            </a:pPr>
            <a:r>
              <a:rPr lang="en-US" sz="2800" dirty="0"/>
              <a:t>Graf yang </a:t>
            </a:r>
            <a:r>
              <a:rPr lang="en-US" sz="2800" dirty="0" err="1"/>
              <a:t>mempunyai</a:t>
            </a:r>
            <a:r>
              <a:rPr lang="en-US" sz="2800" dirty="0"/>
              <a:t> </a:t>
            </a:r>
            <a:r>
              <a:rPr lang="en-US" sz="2800" dirty="0" err="1"/>
              <a:t>pemberat</a:t>
            </a:r>
            <a:r>
              <a:rPr lang="en-US" sz="2800" dirty="0"/>
              <a:t> pada </a:t>
            </a:r>
            <a:r>
              <a:rPr lang="en-US" sz="2800" dirty="0" err="1"/>
              <a:t>sisi</a:t>
            </a:r>
            <a:r>
              <a:rPr lang="en-US" sz="2800" dirty="0"/>
              <a:t> </a:t>
            </a:r>
            <a:r>
              <a:rPr lang="en-US" sz="2800" dirty="0" err="1"/>
              <a:t>tepi</a:t>
            </a:r>
            <a:r>
              <a:rPr lang="en-US" sz="2800" dirty="0"/>
              <a:t> (edge)</a:t>
            </a:r>
          </a:p>
          <a:p>
            <a:pPr marL="0" indent="0">
              <a:buNone/>
            </a:pPr>
            <a:endParaRPr lang="en-US" sz="2800" dirty="0"/>
          </a:p>
          <a:p>
            <a:pPr>
              <a:buFont typeface="Wingdings" panose="05000000000000000000" pitchFamily="2" charset="2"/>
              <a:buChar char="q"/>
            </a:pPr>
            <a:r>
              <a:rPr lang="en-US" sz="2800" dirty="0"/>
              <a:t>Example of weighted graph:</a:t>
            </a:r>
          </a:p>
          <a:p>
            <a:pPr>
              <a:buFont typeface="Wingdings" panose="05000000000000000000" pitchFamily="2" charset="2"/>
              <a:buChar char="q"/>
            </a:pP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4191000"/>
            <a:ext cx="3200400" cy="2000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44706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4"/>
                                        </p:tgtEl>
                                        <p:attrNameLst>
                                          <p:attrName>style.visibility</p:attrName>
                                        </p:attrNameLst>
                                      </p:cBhvr>
                                      <p:to>
                                        <p:strVal val="visible"/>
                                      </p:to>
                                    </p:set>
                                    <p:animEffect transition="in" filter="fade">
                                      <p:cBhvr>
                                        <p:cTn id="22"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5698" y="184329"/>
            <a:ext cx="7498080" cy="890954"/>
          </a:xfrm>
        </p:spPr>
        <p:txBody>
          <a:bodyPr>
            <a:normAutofit fontScale="90000"/>
          </a:bodyPr>
          <a:lstStyle/>
          <a:p>
            <a:pPr algn="ctr"/>
            <a:r>
              <a:rPr lang="en-US" b="1" dirty="0"/>
              <a:t>CONNECTED GRAPH</a:t>
            </a:r>
            <a:br>
              <a:rPr lang="en-US" b="1" dirty="0"/>
            </a:br>
            <a:r>
              <a:rPr lang="en-US" b="1" dirty="0">
                <a:solidFill>
                  <a:srgbClr val="FF0000"/>
                </a:solidFill>
              </a:rPr>
              <a:t>GRAF BERSAMBUNG</a:t>
            </a:r>
            <a:endParaRPr lang="en-US" b="1" dirty="0"/>
          </a:p>
        </p:txBody>
      </p:sp>
      <p:sp>
        <p:nvSpPr>
          <p:cNvPr id="3" name="Content Placeholder 2"/>
          <p:cNvSpPr>
            <a:spLocks noGrp="1"/>
          </p:cNvSpPr>
          <p:nvPr>
            <p:ph idx="1"/>
          </p:nvPr>
        </p:nvSpPr>
        <p:spPr>
          <a:xfrm>
            <a:off x="1295400" y="1447800"/>
            <a:ext cx="7498080" cy="1828800"/>
          </a:xfrm>
        </p:spPr>
        <p:txBody>
          <a:bodyPr>
            <a:normAutofit lnSpcReduction="10000"/>
          </a:bodyPr>
          <a:lstStyle/>
          <a:p>
            <a:pPr>
              <a:buFont typeface="Wingdings" panose="05000000000000000000" pitchFamily="2" charset="2"/>
              <a:buChar char="q"/>
            </a:pPr>
            <a:r>
              <a:rPr lang="en-US" sz="2000" dirty="0"/>
              <a:t>A graph is said to be </a:t>
            </a:r>
            <a:r>
              <a:rPr lang="en-US" sz="2000" b="1" dirty="0"/>
              <a:t>connected if there is a path between every pair of vertex</a:t>
            </a:r>
            <a:r>
              <a:rPr lang="en-US" sz="2000" dirty="0"/>
              <a:t>. </a:t>
            </a:r>
          </a:p>
          <a:p>
            <a:pPr>
              <a:buFont typeface="Wingdings" panose="05000000000000000000" pitchFamily="2" charset="2"/>
              <a:buChar char="q"/>
            </a:pPr>
            <a:r>
              <a:rPr lang="en-US" sz="2000" dirty="0"/>
              <a:t>Graf </a:t>
            </a:r>
            <a:r>
              <a:rPr lang="en-US" sz="2000" dirty="0" err="1"/>
              <a:t>bersambung</a:t>
            </a:r>
            <a:r>
              <a:rPr lang="en-US" sz="2000" dirty="0"/>
              <a:t> </a:t>
            </a:r>
            <a:r>
              <a:rPr lang="en-US" sz="2000" dirty="0" err="1"/>
              <a:t>merupakan</a:t>
            </a:r>
            <a:r>
              <a:rPr lang="en-US" sz="2000" dirty="0"/>
              <a:t> </a:t>
            </a:r>
            <a:r>
              <a:rPr lang="en-US" sz="2000" dirty="0" err="1"/>
              <a:t>graf</a:t>
            </a:r>
            <a:r>
              <a:rPr lang="en-US" sz="2000" dirty="0"/>
              <a:t> yang </a:t>
            </a:r>
            <a:r>
              <a:rPr lang="en-US" sz="2000" dirty="0" err="1"/>
              <a:t>mempunyai</a:t>
            </a:r>
            <a:r>
              <a:rPr lang="en-US" sz="2000" dirty="0"/>
              <a:t> </a:t>
            </a:r>
            <a:r>
              <a:rPr lang="en-US" sz="2000" dirty="0" err="1"/>
              <a:t>laluan</a:t>
            </a:r>
            <a:r>
              <a:rPr lang="en-US" sz="2000" dirty="0"/>
              <a:t> </a:t>
            </a:r>
            <a:r>
              <a:rPr lang="en-US" sz="2000" dirty="0" err="1"/>
              <a:t>antara</a:t>
            </a:r>
            <a:r>
              <a:rPr lang="en-US" sz="2000" dirty="0"/>
              <a:t> </a:t>
            </a:r>
            <a:r>
              <a:rPr lang="en-US" sz="2000" dirty="0" err="1"/>
              <a:t>pasangan</a:t>
            </a:r>
            <a:r>
              <a:rPr lang="en-US" sz="2000" dirty="0"/>
              <a:t> vertex / </a:t>
            </a:r>
            <a:r>
              <a:rPr lang="en-US" sz="2000" dirty="0" err="1"/>
              <a:t>bucu</a:t>
            </a:r>
            <a:endParaRPr lang="en-US" sz="2000" dirty="0"/>
          </a:p>
          <a:p>
            <a:pPr marL="0" indent="0">
              <a:buNone/>
            </a:pPr>
            <a:r>
              <a:rPr lang="en-US" sz="2600" dirty="0"/>
              <a:t>      </a:t>
            </a:r>
          </a:p>
          <a:p>
            <a:pPr marL="539496" indent="-457200">
              <a:buFont typeface="Wingdings" panose="05000000000000000000" pitchFamily="2" charset="2"/>
              <a:buChar char="q"/>
            </a:pPr>
            <a:endParaRPr lang="en-US" sz="28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5020833"/>
            <a:ext cx="2819400" cy="15690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ular Callout 3"/>
          <p:cNvSpPr/>
          <p:nvPr/>
        </p:nvSpPr>
        <p:spPr>
          <a:xfrm>
            <a:off x="5257800" y="4724400"/>
            <a:ext cx="3276600" cy="1732394"/>
          </a:xfrm>
          <a:prstGeom prst="wedgeRectCallout">
            <a:avLst>
              <a:gd name="adj1" fmla="val -62135"/>
              <a:gd name="adj2" fmla="val -574"/>
            </a:avLst>
          </a:prstGeom>
        </p:spPr>
        <p:style>
          <a:lnRef idx="0">
            <a:schemeClr val="accent3"/>
          </a:lnRef>
          <a:fillRef idx="3">
            <a:schemeClr val="accent3"/>
          </a:fillRef>
          <a:effectRef idx="3">
            <a:schemeClr val="accent3"/>
          </a:effectRef>
          <a:fontRef idx="minor">
            <a:schemeClr val="lt1"/>
          </a:fontRef>
        </p:style>
        <p:txBody>
          <a:bodyPr rtlCol="0" anchor="ctr"/>
          <a:lstStyle/>
          <a:p>
            <a:pPr marL="285750" indent="-285750">
              <a:buFontTx/>
              <a:buChar char="-"/>
            </a:pPr>
            <a:r>
              <a:rPr lang="en-US" sz="1600" dirty="0"/>
              <a:t>it is possible to travel from one vertex to any other vertex. </a:t>
            </a:r>
          </a:p>
          <a:p>
            <a:pPr marL="285750" indent="-285750">
              <a:buFontTx/>
              <a:buChar char="-"/>
            </a:pPr>
            <a:r>
              <a:rPr lang="en-US" sz="1600" dirty="0"/>
              <a:t>For example, one can traverse from vertex ‘a’ to vertex ‘e’ using the path ‘a-b-e’.</a:t>
            </a:r>
          </a:p>
        </p:txBody>
      </p:sp>
      <p:sp>
        <p:nvSpPr>
          <p:cNvPr id="5" name="TextBox 4">
            <a:extLst>
              <a:ext uri="{FF2B5EF4-FFF2-40B4-BE49-F238E27FC236}">
                <a16:creationId xmlns:a16="http://schemas.microsoft.com/office/drawing/2014/main" id="{CB1A4550-9057-4797-831E-15774C68BBFE}"/>
              </a:ext>
            </a:extLst>
          </p:cNvPr>
          <p:cNvSpPr txBox="1"/>
          <p:nvPr/>
        </p:nvSpPr>
        <p:spPr>
          <a:xfrm>
            <a:off x="1295400" y="2814851"/>
            <a:ext cx="7358378" cy="2031325"/>
          </a:xfrm>
          <a:prstGeom prst="rect">
            <a:avLst/>
          </a:prstGeom>
          <a:noFill/>
        </p:spPr>
        <p:txBody>
          <a:bodyPr wrap="square" rtlCol="0">
            <a:spAutoFit/>
          </a:bodyPr>
          <a:lstStyle/>
          <a:p>
            <a:pPr marL="269875" indent="-269875">
              <a:buFont typeface="Wingdings" panose="05000000000000000000" pitchFamily="2" charset="2"/>
              <a:buChar char="q"/>
            </a:pPr>
            <a:r>
              <a:rPr lang="en-US" sz="1800" dirty="0"/>
              <a:t> From every vertex to any other vertex, there should be some   path to traverse.</a:t>
            </a:r>
          </a:p>
          <a:p>
            <a:endParaRPr lang="en-US" sz="1800" dirty="0"/>
          </a:p>
          <a:p>
            <a:pPr marL="354013" indent="-354013">
              <a:buFont typeface="Wingdings" panose="05000000000000000000" pitchFamily="2" charset="2"/>
              <a:buChar char="q"/>
            </a:pPr>
            <a:r>
              <a:rPr lang="en-US" dirty="0"/>
              <a:t>Dari </a:t>
            </a:r>
            <a:r>
              <a:rPr lang="en-US" dirty="0" err="1"/>
              <a:t>satu</a:t>
            </a:r>
            <a:r>
              <a:rPr lang="en-US" dirty="0"/>
              <a:t> </a:t>
            </a:r>
            <a:r>
              <a:rPr lang="en-US" dirty="0" err="1"/>
              <a:t>bucu</a:t>
            </a:r>
            <a:r>
              <a:rPr lang="en-US" dirty="0"/>
              <a:t> </a:t>
            </a:r>
            <a:r>
              <a:rPr lang="en-US" dirty="0" err="1"/>
              <a:t>ke</a:t>
            </a:r>
            <a:r>
              <a:rPr lang="en-US" dirty="0"/>
              <a:t> </a:t>
            </a:r>
            <a:r>
              <a:rPr lang="en-US" dirty="0" err="1"/>
              <a:t>bucu</a:t>
            </a:r>
            <a:r>
              <a:rPr lang="en-US" dirty="0"/>
              <a:t> lain, </a:t>
            </a:r>
            <a:r>
              <a:rPr lang="en-US" dirty="0" err="1"/>
              <a:t>perlu</a:t>
            </a:r>
            <a:r>
              <a:rPr lang="en-US" dirty="0"/>
              <a:t> </a:t>
            </a:r>
            <a:r>
              <a:rPr lang="en-US" dirty="0" err="1"/>
              <a:t>ada</a:t>
            </a:r>
            <a:r>
              <a:rPr lang="en-US" dirty="0"/>
              <a:t> </a:t>
            </a:r>
            <a:r>
              <a:rPr lang="en-US" dirty="0" err="1"/>
              <a:t>beberapa</a:t>
            </a:r>
            <a:r>
              <a:rPr lang="en-US" dirty="0"/>
              <a:t> </a:t>
            </a:r>
            <a:r>
              <a:rPr lang="en-US" dirty="0" err="1"/>
              <a:t>jalan</a:t>
            </a:r>
            <a:r>
              <a:rPr lang="en-US" dirty="0"/>
              <a:t> </a:t>
            </a:r>
            <a:r>
              <a:rPr lang="en-US" dirty="0" err="1"/>
              <a:t>untuk</a:t>
            </a:r>
            <a:r>
              <a:rPr lang="en-US" dirty="0"/>
              <a:t> </a:t>
            </a:r>
            <a:r>
              <a:rPr lang="en-US" dirty="0" err="1"/>
              <a:t>melintasi</a:t>
            </a:r>
            <a:r>
              <a:rPr lang="en-US" dirty="0"/>
              <a:t> di </a:t>
            </a:r>
            <a:r>
              <a:rPr lang="en-US" dirty="0" err="1"/>
              <a:t>antaranya</a:t>
            </a:r>
            <a:endParaRPr lang="en-US" sz="1800" dirty="0"/>
          </a:p>
          <a:p>
            <a:pPr>
              <a:buFont typeface="Wingdings" panose="05000000000000000000" pitchFamily="2" charset="2"/>
              <a:buChar char="q"/>
            </a:pPr>
            <a:endParaRPr lang="en-US" sz="1800" dirty="0"/>
          </a:p>
          <a:p>
            <a:pPr>
              <a:buFont typeface="Wingdings" panose="05000000000000000000" pitchFamily="2" charset="2"/>
              <a:buChar char="q"/>
            </a:pPr>
            <a:r>
              <a:rPr lang="en-US" sz="1800" dirty="0"/>
              <a:t>Example of connected graph:</a:t>
            </a:r>
          </a:p>
        </p:txBody>
      </p:sp>
    </p:spTree>
    <p:extLst>
      <p:ext uri="{BB962C8B-B14F-4D97-AF65-F5344CB8AC3E}">
        <p14:creationId xmlns:p14="http://schemas.microsoft.com/office/powerpoint/2010/main" val="3273071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098"/>
                                        </p:tgtEl>
                                        <p:attrNameLst>
                                          <p:attrName>style.visibility</p:attrName>
                                        </p:attrNameLst>
                                      </p:cBhvr>
                                      <p:to>
                                        <p:strVal val="visible"/>
                                      </p:to>
                                    </p:set>
                                    <p:animEffect transition="in" filter="fade">
                                      <p:cBhvr>
                                        <p:cTn id="22" dur="500"/>
                                        <p:tgtEl>
                                          <p:spTgt spid="409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3608" y="176059"/>
            <a:ext cx="7498080" cy="890954"/>
          </a:xfrm>
        </p:spPr>
        <p:txBody>
          <a:bodyPr/>
          <a:lstStyle/>
          <a:p>
            <a:pPr algn="ctr"/>
            <a:r>
              <a:rPr lang="en-US" b="1" dirty="0"/>
              <a:t>DISCONNECTED GRAPH</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2330392"/>
            <a:ext cx="2896172" cy="1827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2"/>
          <p:cNvSpPr txBox="1">
            <a:spLocks/>
          </p:cNvSpPr>
          <p:nvPr/>
        </p:nvSpPr>
        <p:spPr>
          <a:xfrm>
            <a:off x="1382486" y="1208739"/>
            <a:ext cx="7498080" cy="838200"/>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buFont typeface="Wingdings" panose="05000000000000000000" pitchFamily="2" charset="2"/>
              <a:buChar char="q"/>
            </a:pPr>
            <a:r>
              <a:rPr lang="en-US" sz="2400" dirty="0"/>
              <a:t>Example</a:t>
            </a:r>
            <a:r>
              <a:rPr lang="en-US" sz="2800" dirty="0"/>
              <a:t> of disconnected graph:</a:t>
            </a:r>
          </a:p>
          <a:p>
            <a:pPr>
              <a:buFont typeface="Wingdings" panose="05000000000000000000" pitchFamily="2" charset="2"/>
              <a:buChar char="q"/>
            </a:pPr>
            <a:endParaRPr lang="en-US" sz="2800" dirty="0"/>
          </a:p>
        </p:txBody>
      </p:sp>
      <p:sp>
        <p:nvSpPr>
          <p:cNvPr id="8" name="Rectangular Callout 7"/>
          <p:cNvSpPr/>
          <p:nvPr/>
        </p:nvSpPr>
        <p:spPr>
          <a:xfrm>
            <a:off x="5565088" y="2330392"/>
            <a:ext cx="3276600" cy="1827584"/>
          </a:xfrm>
          <a:prstGeom prst="wedgeRectCallout">
            <a:avLst>
              <a:gd name="adj1" fmla="val -62135"/>
              <a:gd name="adj2" fmla="val -574"/>
            </a:avLst>
          </a:prstGeom>
        </p:spPr>
        <p:style>
          <a:lnRef idx="0">
            <a:schemeClr val="accent3"/>
          </a:lnRef>
          <a:fillRef idx="3">
            <a:schemeClr val="accent3"/>
          </a:fillRef>
          <a:effectRef idx="3">
            <a:schemeClr val="accent3"/>
          </a:effectRef>
          <a:fontRef idx="minor">
            <a:schemeClr val="lt1"/>
          </a:fontRef>
        </p:style>
        <p:txBody>
          <a:bodyPr rtlCol="0" anchor="ctr"/>
          <a:lstStyle/>
          <a:p>
            <a:pPr marL="285750" indent="-285750">
              <a:buFontTx/>
              <a:buChar char="-"/>
            </a:pPr>
            <a:r>
              <a:rPr lang="en-US" sz="1600" dirty="0"/>
              <a:t>traversing from vertex ‘a’ to vertex ‘f’ is not possible because there is no path between them directly or indirectly. </a:t>
            </a:r>
          </a:p>
          <a:p>
            <a:pPr marL="285750" indent="-285750">
              <a:buFontTx/>
              <a:buChar char="-"/>
            </a:pPr>
            <a:r>
              <a:rPr lang="en-US" sz="1600" dirty="0"/>
              <a:t>Hence it is a disconnected graph.</a:t>
            </a:r>
          </a:p>
        </p:txBody>
      </p:sp>
    </p:spTree>
    <p:extLst>
      <p:ext uri="{BB962C8B-B14F-4D97-AF65-F5344CB8AC3E}">
        <p14:creationId xmlns:p14="http://schemas.microsoft.com/office/powerpoint/2010/main" val="1137982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99"/>
                                        </p:tgtEl>
                                        <p:attrNameLst>
                                          <p:attrName>style.visibility</p:attrName>
                                        </p:attrNameLst>
                                      </p:cBhvr>
                                      <p:to>
                                        <p:strVal val="visible"/>
                                      </p:to>
                                    </p:set>
                                    <p:animEffect transition="in" filter="fade">
                                      <p:cBhvr>
                                        <p:cTn id="12" dur="500"/>
                                        <p:tgtEl>
                                          <p:spTgt spid="409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52400"/>
            <a:ext cx="7498080" cy="639762"/>
          </a:xfrm>
        </p:spPr>
        <p:txBody>
          <a:bodyPr>
            <a:normAutofit fontScale="90000"/>
          </a:bodyPr>
          <a:lstStyle/>
          <a:p>
            <a:pPr algn="ctr"/>
            <a:r>
              <a:rPr lang="en-US" dirty="0"/>
              <a:t>EXERCISE1</a:t>
            </a:r>
          </a:p>
        </p:txBody>
      </p:sp>
      <p:sp>
        <p:nvSpPr>
          <p:cNvPr id="3" name="Content Placeholder 2"/>
          <p:cNvSpPr>
            <a:spLocks noGrp="1"/>
          </p:cNvSpPr>
          <p:nvPr>
            <p:ph idx="1"/>
          </p:nvPr>
        </p:nvSpPr>
        <p:spPr>
          <a:xfrm>
            <a:off x="1435608" y="838200"/>
            <a:ext cx="7498080" cy="5410200"/>
          </a:xfrm>
        </p:spPr>
        <p:txBody>
          <a:bodyPr>
            <a:normAutofit/>
          </a:bodyPr>
          <a:lstStyle/>
          <a:p>
            <a:pPr marL="82296" indent="0">
              <a:buNone/>
            </a:pPr>
            <a:r>
              <a:rPr lang="en-US" dirty="0"/>
              <a:t>State the type of the following graphs:</a:t>
            </a:r>
          </a:p>
          <a:p>
            <a:pPr marL="82296" indent="0">
              <a:buNone/>
            </a:pPr>
            <a:r>
              <a:rPr lang="en-US" sz="1800" dirty="0"/>
              <a:t>a)				</a:t>
            </a:r>
          </a:p>
          <a:p>
            <a:pPr marL="82296" indent="0">
              <a:buNone/>
            </a:pPr>
            <a:endParaRPr lang="en-US" sz="1800" dirty="0"/>
          </a:p>
          <a:p>
            <a:pPr marL="82296" indent="0">
              <a:buNone/>
            </a:pPr>
            <a:endParaRPr lang="en-US" sz="1800" dirty="0"/>
          </a:p>
          <a:p>
            <a:pPr marL="82296" indent="0">
              <a:buNone/>
            </a:pPr>
            <a:endParaRPr lang="en-US" sz="1800" dirty="0"/>
          </a:p>
          <a:p>
            <a:pPr marL="82296" indent="0">
              <a:buNone/>
            </a:pPr>
            <a:r>
              <a:rPr lang="en-US" sz="1800" dirty="0"/>
              <a:t>b) 				</a:t>
            </a:r>
          </a:p>
          <a:p>
            <a:pPr marL="82296" indent="0">
              <a:buNone/>
            </a:pPr>
            <a:endParaRPr lang="en-US" sz="1800" dirty="0"/>
          </a:p>
          <a:p>
            <a:pPr marL="82296" indent="0">
              <a:buNone/>
            </a:pPr>
            <a:endParaRPr lang="en-US" sz="1800" dirty="0"/>
          </a:p>
          <a:p>
            <a:pPr marL="82296" indent="0">
              <a:buNone/>
            </a:pPr>
            <a:endParaRPr lang="en-US" sz="1800" dirty="0"/>
          </a:p>
          <a:p>
            <a:pPr marL="82296" indent="0">
              <a:buNone/>
            </a:pPr>
            <a:endParaRPr lang="en-US" sz="1800" dirty="0"/>
          </a:p>
          <a:p>
            <a:pPr marL="82296" indent="0">
              <a:buNone/>
            </a:pPr>
            <a:r>
              <a:rPr lang="en-US" sz="1800" dirty="0"/>
              <a:t>c)				</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1940" y="1219200"/>
            <a:ext cx="2657580" cy="1438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1939" y="3000375"/>
            <a:ext cx="2657581" cy="157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3"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2521" y="4991100"/>
            <a:ext cx="2667000" cy="1714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5116818" y="1764372"/>
            <a:ext cx="2232996" cy="369332"/>
          </a:xfrm>
          <a:prstGeom prst="rect">
            <a:avLst/>
          </a:prstGeom>
          <a:noFill/>
        </p:spPr>
        <p:txBody>
          <a:bodyPr wrap="square" rtlCol="0">
            <a:spAutoFit/>
          </a:bodyPr>
          <a:lstStyle/>
          <a:p>
            <a:r>
              <a:rPr lang="en-US" dirty="0"/>
              <a:t>Directed graph</a:t>
            </a:r>
          </a:p>
        </p:txBody>
      </p:sp>
      <p:sp>
        <p:nvSpPr>
          <p:cNvPr id="14" name="TextBox 13"/>
          <p:cNvSpPr txBox="1"/>
          <p:nvPr/>
        </p:nvSpPr>
        <p:spPr>
          <a:xfrm>
            <a:off x="5046581" y="3489469"/>
            <a:ext cx="2373469" cy="369332"/>
          </a:xfrm>
          <a:prstGeom prst="rect">
            <a:avLst/>
          </a:prstGeom>
          <a:noFill/>
        </p:spPr>
        <p:txBody>
          <a:bodyPr wrap="square" rtlCol="0">
            <a:spAutoFit/>
          </a:bodyPr>
          <a:lstStyle/>
          <a:p>
            <a:r>
              <a:rPr lang="en-US" dirty="0"/>
              <a:t>Weighted graph</a:t>
            </a:r>
          </a:p>
        </p:txBody>
      </p:sp>
      <p:sp>
        <p:nvSpPr>
          <p:cNvPr id="15" name="TextBox 14"/>
          <p:cNvSpPr txBox="1"/>
          <p:nvPr/>
        </p:nvSpPr>
        <p:spPr>
          <a:xfrm>
            <a:off x="5046581" y="5441249"/>
            <a:ext cx="1924061" cy="369332"/>
          </a:xfrm>
          <a:prstGeom prst="rect">
            <a:avLst/>
          </a:prstGeom>
          <a:noFill/>
        </p:spPr>
        <p:txBody>
          <a:bodyPr wrap="square" rtlCol="0">
            <a:spAutoFit/>
          </a:bodyPr>
          <a:lstStyle/>
          <a:p>
            <a:r>
              <a:rPr lang="en-US" dirty="0"/>
              <a:t>Simple graph</a:t>
            </a:r>
          </a:p>
        </p:txBody>
      </p:sp>
    </p:spTree>
    <p:extLst>
      <p:ext uri="{BB962C8B-B14F-4D97-AF65-F5344CB8AC3E}">
        <p14:creationId xmlns:p14="http://schemas.microsoft.com/office/powerpoint/2010/main" val="3149640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1441891" y="609600"/>
            <a:ext cx="6720840" cy="1849902"/>
          </a:xfrm>
        </p:spPr>
        <p:txBody>
          <a:bodyPr>
            <a:normAutofit/>
          </a:bodyPr>
          <a:lstStyle/>
          <a:p>
            <a:r>
              <a:rPr lang="en-US" sz="3500" b="1" dirty="0"/>
              <a:t>Different Types of Simple Graphs</a:t>
            </a:r>
            <a:br>
              <a:rPr lang="en-US" sz="3500" b="1" dirty="0"/>
            </a:br>
            <a:r>
              <a:rPr lang="en-US" sz="3500" b="1" dirty="0">
                <a:solidFill>
                  <a:srgbClr val="FF0000"/>
                </a:solidFill>
              </a:rPr>
              <a:t>(</a:t>
            </a:r>
            <a:r>
              <a:rPr lang="en-US" sz="3500" b="1" dirty="0" err="1">
                <a:solidFill>
                  <a:srgbClr val="FF0000"/>
                </a:solidFill>
              </a:rPr>
              <a:t>Jenis-jenis</a:t>
            </a:r>
            <a:r>
              <a:rPr lang="en-US" sz="3500" b="1" dirty="0">
                <a:solidFill>
                  <a:srgbClr val="FF0000"/>
                </a:solidFill>
              </a:rPr>
              <a:t> </a:t>
            </a:r>
            <a:r>
              <a:rPr lang="en-US" sz="3500" b="1" dirty="0" err="1">
                <a:solidFill>
                  <a:srgbClr val="FF0000"/>
                </a:solidFill>
              </a:rPr>
              <a:t>graf</a:t>
            </a:r>
            <a:r>
              <a:rPr lang="en-US" sz="3500" b="1" dirty="0">
                <a:solidFill>
                  <a:srgbClr val="FF0000"/>
                </a:solidFill>
              </a:rPr>
              <a:t> </a:t>
            </a:r>
            <a:r>
              <a:rPr lang="en-US" sz="3500" b="1" dirty="0" err="1">
                <a:solidFill>
                  <a:srgbClr val="FF0000"/>
                </a:solidFill>
              </a:rPr>
              <a:t>mudah</a:t>
            </a:r>
            <a:r>
              <a:rPr lang="en-US" sz="3500" b="1" dirty="0">
                <a:solidFill>
                  <a:srgbClr val="FF0000"/>
                </a:solidFill>
              </a:rPr>
              <a:t>)</a:t>
            </a:r>
          </a:p>
        </p:txBody>
      </p:sp>
      <p:sp>
        <p:nvSpPr>
          <p:cNvPr id="7" name="Subtitle 6"/>
          <p:cNvSpPr>
            <a:spLocks noGrp="1"/>
          </p:cNvSpPr>
          <p:nvPr>
            <p:ph type="subTitle" idx="1"/>
          </p:nvPr>
        </p:nvSpPr>
        <p:spPr>
          <a:xfrm>
            <a:off x="1469883" y="2971800"/>
            <a:ext cx="7406640" cy="2667000"/>
          </a:xfrm>
        </p:spPr>
        <p:txBody>
          <a:bodyPr>
            <a:normAutofit/>
          </a:bodyPr>
          <a:lstStyle/>
          <a:p>
            <a:r>
              <a:rPr lang="en-US" dirty="0"/>
              <a:t>We will introduce several classes of simple graphs, there are: </a:t>
            </a:r>
          </a:p>
          <a:p>
            <a:r>
              <a:rPr lang="en-US" dirty="0"/>
              <a:t>a) Discrete graph – </a:t>
            </a:r>
            <a:r>
              <a:rPr lang="en-US" dirty="0" err="1">
                <a:solidFill>
                  <a:srgbClr val="FF0000"/>
                </a:solidFill>
              </a:rPr>
              <a:t>graf</a:t>
            </a:r>
            <a:r>
              <a:rPr lang="en-US" dirty="0">
                <a:solidFill>
                  <a:srgbClr val="FF0000"/>
                </a:solidFill>
              </a:rPr>
              <a:t> </a:t>
            </a:r>
            <a:r>
              <a:rPr lang="en-US" dirty="0" err="1">
                <a:solidFill>
                  <a:srgbClr val="FF0000"/>
                </a:solidFill>
              </a:rPr>
              <a:t>diskret</a:t>
            </a:r>
            <a:endParaRPr lang="en-US" dirty="0">
              <a:solidFill>
                <a:srgbClr val="FF0000"/>
              </a:solidFill>
            </a:endParaRPr>
          </a:p>
          <a:p>
            <a:r>
              <a:rPr lang="en-US" dirty="0"/>
              <a:t>b) Complete graph – </a:t>
            </a:r>
            <a:r>
              <a:rPr lang="en-US" dirty="0" err="1">
                <a:solidFill>
                  <a:srgbClr val="FF0000"/>
                </a:solidFill>
              </a:rPr>
              <a:t>graf</a:t>
            </a:r>
            <a:r>
              <a:rPr lang="en-US" dirty="0">
                <a:solidFill>
                  <a:srgbClr val="FF0000"/>
                </a:solidFill>
              </a:rPr>
              <a:t> </a:t>
            </a:r>
            <a:r>
              <a:rPr lang="en-US" dirty="0" err="1">
                <a:solidFill>
                  <a:srgbClr val="FF0000"/>
                </a:solidFill>
              </a:rPr>
              <a:t>lengkap</a:t>
            </a:r>
            <a:endParaRPr lang="en-US" dirty="0">
              <a:solidFill>
                <a:srgbClr val="FF0000"/>
              </a:solidFill>
            </a:endParaRPr>
          </a:p>
          <a:p>
            <a:r>
              <a:rPr lang="en-US" dirty="0"/>
              <a:t>c) Linear Graph – </a:t>
            </a:r>
            <a:r>
              <a:rPr lang="en-US" dirty="0" err="1">
                <a:solidFill>
                  <a:srgbClr val="FF0000"/>
                </a:solidFill>
              </a:rPr>
              <a:t>graf</a:t>
            </a:r>
            <a:r>
              <a:rPr lang="en-US" dirty="0">
                <a:solidFill>
                  <a:srgbClr val="FF0000"/>
                </a:solidFill>
              </a:rPr>
              <a:t> garis </a:t>
            </a:r>
            <a:r>
              <a:rPr lang="en-US" dirty="0" err="1">
                <a:solidFill>
                  <a:srgbClr val="FF0000"/>
                </a:solidFill>
              </a:rPr>
              <a:t>atau</a:t>
            </a:r>
            <a:r>
              <a:rPr lang="en-US" dirty="0">
                <a:solidFill>
                  <a:srgbClr val="FF0000"/>
                </a:solidFill>
              </a:rPr>
              <a:t> </a:t>
            </a:r>
            <a:r>
              <a:rPr lang="en-US" dirty="0" err="1">
                <a:solidFill>
                  <a:srgbClr val="FF0000"/>
                </a:solidFill>
              </a:rPr>
              <a:t>graf</a:t>
            </a:r>
            <a:r>
              <a:rPr lang="en-US" dirty="0">
                <a:solidFill>
                  <a:srgbClr val="FF0000"/>
                </a:solidFill>
              </a:rPr>
              <a:t> linear</a:t>
            </a:r>
          </a:p>
          <a:p>
            <a:r>
              <a:rPr lang="en-US" dirty="0"/>
              <a:t>d) Bipartite graph – </a:t>
            </a:r>
            <a:r>
              <a:rPr lang="en-US" dirty="0" err="1">
                <a:solidFill>
                  <a:srgbClr val="FF0000"/>
                </a:solidFill>
              </a:rPr>
              <a:t>graf</a:t>
            </a:r>
            <a:r>
              <a:rPr lang="en-US" dirty="0">
                <a:solidFill>
                  <a:srgbClr val="FF0000"/>
                </a:solidFill>
              </a:rPr>
              <a:t> </a:t>
            </a:r>
            <a:r>
              <a:rPr lang="en-US" dirty="0" err="1">
                <a:solidFill>
                  <a:srgbClr val="FF0000"/>
                </a:solidFill>
              </a:rPr>
              <a:t>bipartit</a:t>
            </a:r>
            <a:endParaRPr lang="en-US" dirty="0">
              <a:solidFill>
                <a:srgbClr val="FF0000"/>
              </a:solidFill>
            </a:endParaRPr>
          </a:p>
          <a:p>
            <a:endParaRPr lang="en-US" dirty="0"/>
          </a:p>
          <a:p>
            <a:endParaRPr lang="en-US" dirty="0"/>
          </a:p>
        </p:txBody>
      </p:sp>
    </p:spTree>
    <p:extLst>
      <p:ext uri="{BB962C8B-B14F-4D97-AF65-F5344CB8AC3E}">
        <p14:creationId xmlns:p14="http://schemas.microsoft.com/office/powerpoint/2010/main" val="36139294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83128"/>
            <a:ext cx="6589199" cy="1280890"/>
          </a:xfrm>
        </p:spPr>
        <p:txBody>
          <a:bodyPr/>
          <a:lstStyle/>
          <a:p>
            <a:pPr algn="ctr"/>
            <a:r>
              <a:rPr lang="en-US" b="1" dirty="0"/>
              <a:t>DISCRETE GRAPH</a:t>
            </a:r>
            <a:br>
              <a:rPr lang="en-US" b="1" dirty="0"/>
            </a:br>
            <a:r>
              <a:rPr lang="en-US" b="1" dirty="0">
                <a:solidFill>
                  <a:srgbClr val="FF0000"/>
                </a:solidFill>
              </a:rPr>
              <a:t>GRAF DISKRET</a:t>
            </a:r>
          </a:p>
        </p:txBody>
      </p:sp>
      <p:sp>
        <p:nvSpPr>
          <p:cNvPr id="3" name="Content Placeholder 2"/>
          <p:cNvSpPr>
            <a:spLocks noGrp="1"/>
          </p:cNvSpPr>
          <p:nvPr>
            <p:ph idx="1"/>
          </p:nvPr>
        </p:nvSpPr>
        <p:spPr>
          <a:xfrm>
            <a:off x="1143000" y="1633698"/>
            <a:ext cx="7498080" cy="2721606"/>
          </a:xfrm>
        </p:spPr>
        <p:txBody>
          <a:bodyPr>
            <a:normAutofit fontScale="77500" lnSpcReduction="20000"/>
          </a:bodyPr>
          <a:lstStyle/>
          <a:p>
            <a:pPr>
              <a:buFont typeface="Wingdings" panose="05000000000000000000" pitchFamily="2" charset="2"/>
              <a:buChar char="q"/>
            </a:pPr>
            <a:r>
              <a:rPr lang="en-US" sz="2600" dirty="0"/>
              <a:t>The </a:t>
            </a:r>
            <a:r>
              <a:rPr lang="en-US" sz="2600" b="1" dirty="0"/>
              <a:t>discrete graph on </a:t>
            </a:r>
            <a:r>
              <a:rPr lang="en-US" sz="2600" b="1" i="1" dirty="0"/>
              <a:t>n </a:t>
            </a:r>
            <a:r>
              <a:rPr lang="en-US" sz="2600" b="1" dirty="0"/>
              <a:t>vertices</a:t>
            </a:r>
            <a:r>
              <a:rPr lang="en-US" sz="2600" dirty="0"/>
              <a:t>, denoted by </a:t>
            </a:r>
            <a:r>
              <a:rPr lang="en-US" sz="2600" b="1" i="1" dirty="0" err="1"/>
              <a:t>Dn</a:t>
            </a:r>
            <a:r>
              <a:rPr lang="en-US" sz="2600" dirty="0"/>
              <a:t>, where </a:t>
            </a:r>
            <a:r>
              <a:rPr lang="en-US" sz="2600" i="1" dirty="0"/>
              <a:t>n </a:t>
            </a:r>
            <a:r>
              <a:rPr lang="en-US" sz="2600" dirty="0"/>
              <a:t>must be a positive integer, is a simple graph that composed of isolated vertex (with no edge) only. </a:t>
            </a:r>
          </a:p>
          <a:p>
            <a:pPr>
              <a:buFont typeface="Wingdings" panose="05000000000000000000" pitchFamily="2" charset="2"/>
              <a:buChar char="q"/>
            </a:pPr>
            <a:r>
              <a:rPr lang="en-US" sz="2600" dirty="0"/>
              <a:t>Graf </a:t>
            </a:r>
            <a:r>
              <a:rPr lang="en-US" sz="2600" dirty="0" err="1"/>
              <a:t>diskret</a:t>
            </a:r>
            <a:r>
              <a:rPr lang="en-US" sz="2600" dirty="0"/>
              <a:t> </a:t>
            </a:r>
            <a:r>
              <a:rPr lang="en-US" sz="2600" dirty="0" err="1"/>
              <a:t>dengan</a:t>
            </a:r>
            <a:r>
              <a:rPr lang="en-US" sz="2600" dirty="0"/>
              <a:t> </a:t>
            </a:r>
            <a:r>
              <a:rPr lang="en-US" sz="2600" dirty="0" err="1"/>
              <a:t>bilangan</a:t>
            </a:r>
            <a:r>
              <a:rPr lang="en-US" sz="2600" dirty="0"/>
              <a:t> </a:t>
            </a:r>
            <a:r>
              <a:rPr lang="en-US" sz="2600" dirty="0" err="1"/>
              <a:t>bucu,n</a:t>
            </a:r>
            <a:r>
              <a:rPr lang="en-US" sz="2600" dirty="0"/>
              <a:t> </a:t>
            </a:r>
            <a:r>
              <a:rPr lang="en-US" sz="2600" dirty="0" err="1"/>
              <a:t>diwakili</a:t>
            </a:r>
            <a:r>
              <a:rPr lang="en-US" sz="2600" dirty="0"/>
              <a:t> oleh </a:t>
            </a:r>
            <a:r>
              <a:rPr lang="en-US" sz="2600" b="1" i="1" dirty="0" err="1"/>
              <a:t>Dn</a:t>
            </a:r>
            <a:r>
              <a:rPr lang="en-US" sz="2600" b="1" i="1" dirty="0"/>
              <a:t> </a:t>
            </a:r>
            <a:r>
              <a:rPr lang="en-US" sz="2600" dirty="0"/>
              <a:t>di mana n </a:t>
            </a:r>
            <a:r>
              <a:rPr lang="en-US" sz="2600" dirty="0" err="1"/>
              <a:t>adalah</a:t>
            </a:r>
            <a:r>
              <a:rPr lang="en-US" sz="2600" dirty="0"/>
              <a:t> </a:t>
            </a:r>
            <a:r>
              <a:rPr lang="en-US" sz="2600" dirty="0" err="1"/>
              <a:t>nombor</a:t>
            </a:r>
            <a:r>
              <a:rPr lang="en-US" sz="2600" dirty="0"/>
              <a:t> </a:t>
            </a:r>
            <a:r>
              <a:rPr lang="en-US" sz="2600" dirty="0" err="1"/>
              <a:t>positif</a:t>
            </a:r>
            <a:r>
              <a:rPr lang="en-US" sz="2600" dirty="0"/>
              <a:t>. Graf </a:t>
            </a:r>
            <a:r>
              <a:rPr lang="en-US" sz="2600" dirty="0" err="1"/>
              <a:t>diskret</a:t>
            </a:r>
            <a:r>
              <a:rPr lang="en-US" sz="2600" dirty="0"/>
              <a:t> </a:t>
            </a:r>
            <a:r>
              <a:rPr lang="en-US" sz="2600" dirty="0" err="1"/>
              <a:t>merupakan</a:t>
            </a:r>
            <a:r>
              <a:rPr lang="en-US" sz="2600" dirty="0"/>
              <a:t> </a:t>
            </a:r>
            <a:r>
              <a:rPr lang="en-US" sz="2600" dirty="0" err="1"/>
              <a:t>graf</a:t>
            </a:r>
            <a:r>
              <a:rPr lang="en-US" sz="2600" dirty="0"/>
              <a:t> yang </a:t>
            </a:r>
            <a:r>
              <a:rPr lang="en-US" sz="2600" dirty="0" err="1"/>
              <a:t>terkandung</a:t>
            </a:r>
            <a:r>
              <a:rPr lang="en-US" sz="2600" dirty="0"/>
              <a:t> oleh </a:t>
            </a:r>
            <a:r>
              <a:rPr lang="en-US" sz="2600" dirty="0" err="1"/>
              <a:t>bucu</a:t>
            </a:r>
            <a:r>
              <a:rPr lang="en-US" sz="2600" dirty="0"/>
              <a:t> </a:t>
            </a:r>
            <a:r>
              <a:rPr lang="en-US" sz="2600" dirty="0" err="1"/>
              <a:t>terpinggir</a:t>
            </a:r>
            <a:r>
              <a:rPr lang="en-US" sz="2600" dirty="0"/>
              <a:t> (isolated vertex) yang </a:t>
            </a:r>
            <a:r>
              <a:rPr lang="en-US" sz="2600" dirty="0" err="1"/>
              <a:t>tiada</a:t>
            </a:r>
            <a:r>
              <a:rPr lang="en-US" sz="2600" dirty="0"/>
              <a:t> </a:t>
            </a:r>
            <a:r>
              <a:rPr lang="en-US" sz="2600" dirty="0" err="1"/>
              <a:t>sisi</a:t>
            </a:r>
            <a:r>
              <a:rPr lang="en-US" sz="2600" dirty="0"/>
              <a:t> </a:t>
            </a:r>
            <a:r>
              <a:rPr lang="en-US" sz="2600" dirty="0" err="1"/>
              <a:t>tepi</a:t>
            </a:r>
            <a:r>
              <a:rPr lang="en-US" sz="2600" dirty="0"/>
              <a:t> </a:t>
            </a:r>
            <a:r>
              <a:rPr lang="en-US" sz="2600" dirty="0" err="1"/>
              <a:t>langsung</a:t>
            </a:r>
            <a:r>
              <a:rPr lang="en-US" sz="2600" dirty="0"/>
              <a:t>.</a:t>
            </a:r>
          </a:p>
          <a:p>
            <a:pPr>
              <a:buFont typeface="Wingdings" panose="05000000000000000000" pitchFamily="2" charset="2"/>
              <a:buChar char="q"/>
            </a:pPr>
            <a:r>
              <a:rPr lang="en-US" sz="2600" b="1" i="1" dirty="0"/>
              <a:t>Example</a:t>
            </a:r>
            <a:r>
              <a:rPr lang="en-US" sz="2600" dirty="0"/>
              <a:t>: The complete graphs </a:t>
            </a:r>
            <a:r>
              <a:rPr lang="en-US" sz="2600" i="1" dirty="0"/>
              <a:t>D</a:t>
            </a:r>
            <a:r>
              <a:rPr lang="en-US" sz="2600" i="1" baseline="-25000" dirty="0"/>
              <a:t>2</a:t>
            </a:r>
            <a:r>
              <a:rPr lang="en-US" sz="2600" i="1" dirty="0"/>
              <a:t> </a:t>
            </a:r>
            <a:r>
              <a:rPr lang="en-US" sz="2600" dirty="0"/>
              <a:t>and </a:t>
            </a:r>
            <a:r>
              <a:rPr lang="en-US" sz="2600" i="1" dirty="0"/>
              <a:t>D</a:t>
            </a:r>
            <a:r>
              <a:rPr lang="en-US" sz="2600" i="1" baseline="-25000" dirty="0"/>
              <a:t>5</a:t>
            </a:r>
            <a:r>
              <a:rPr lang="en-US" sz="2600" i="1" dirty="0"/>
              <a:t> </a:t>
            </a:r>
            <a:r>
              <a:rPr lang="en-US" sz="2600" dirty="0"/>
              <a:t>can be drawn as follows:- </a:t>
            </a:r>
          </a:p>
          <a:p>
            <a:pPr marL="539496" indent="-457200">
              <a:buFont typeface="Wingdings" panose="05000000000000000000" pitchFamily="2" charset="2"/>
              <a:buChar char="q"/>
            </a:pPr>
            <a:endParaRPr lang="en-US" sz="2800" dirty="0"/>
          </a:p>
        </p:txBody>
      </p:sp>
      <p:sp>
        <p:nvSpPr>
          <p:cNvPr id="4" name="TextBox 3">
            <a:extLst>
              <a:ext uri="{FF2B5EF4-FFF2-40B4-BE49-F238E27FC236}">
                <a16:creationId xmlns:a16="http://schemas.microsoft.com/office/drawing/2014/main" id="{D8D75F9F-B99D-8620-38C9-7DB44A99B6C8}"/>
              </a:ext>
            </a:extLst>
          </p:cNvPr>
          <p:cNvSpPr txBox="1"/>
          <p:nvPr/>
        </p:nvSpPr>
        <p:spPr>
          <a:xfrm>
            <a:off x="2057400" y="4498898"/>
            <a:ext cx="1219200" cy="400110"/>
          </a:xfrm>
          <a:prstGeom prst="rect">
            <a:avLst/>
          </a:prstGeom>
          <a:noFill/>
        </p:spPr>
        <p:txBody>
          <a:bodyPr wrap="square" rtlCol="0">
            <a:spAutoFit/>
          </a:bodyPr>
          <a:lstStyle/>
          <a:p>
            <a:r>
              <a:rPr lang="en-MY" sz="2000" b="1" dirty="0"/>
              <a:t>D</a:t>
            </a:r>
            <a:r>
              <a:rPr lang="en-MY" sz="2000" b="1" baseline="-25000" dirty="0"/>
              <a:t>2</a:t>
            </a:r>
            <a:endParaRPr lang="en-MY" sz="2000" b="1" dirty="0"/>
          </a:p>
        </p:txBody>
      </p:sp>
      <p:grpSp>
        <p:nvGrpSpPr>
          <p:cNvPr id="17" name="Group 16">
            <a:extLst>
              <a:ext uri="{FF2B5EF4-FFF2-40B4-BE49-F238E27FC236}">
                <a16:creationId xmlns:a16="http://schemas.microsoft.com/office/drawing/2014/main" id="{B2AB3737-8759-A77C-2455-A8AD5D58F807}"/>
              </a:ext>
            </a:extLst>
          </p:cNvPr>
          <p:cNvGrpSpPr/>
          <p:nvPr/>
        </p:nvGrpSpPr>
        <p:grpSpPr>
          <a:xfrm>
            <a:off x="2286000" y="5095572"/>
            <a:ext cx="791807" cy="144000"/>
            <a:chOff x="2323993" y="4376294"/>
            <a:chExt cx="791807" cy="144000"/>
          </a:xfrm>
        </p:grpSpPr>
        <p:sp>
          <p:nvSpPr>
            <p:cNvPr id="9" name="Flowchart: Connector 8">
              <a:extLst>
                <a:ext uri="{FF2B5EF4-FFF2-40B4-BE49-F238E27FC236}">
                  <a16:creationId xmlns:a16="http://schemas.microsoft.com/office/drawing/2014/main" id="{33BCCDAF-22E3-4D6F-408E-5ECD288FE9DF}"/>
                </a:ext>
              </a:extLst>
            </p:cNvPr>
            <p:cNvSpPr/>
            <p:nvPr/>
          </p:nvSpPr>
          <p:spPr>
            <a:xfrm>
              <a:off x="2323993" y="4376294"/>
              <a:ext cx="144000" cy="144000"/>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MY"/>
            </a:p>
          </p:txBody>
        </p:sp>
        <p:sp>
          <p:nvSpPr>
            <p:cNvPr id="10" name="Flowchart: Connector 9">
              <a:extLst>
                <a:ext uri="{FF2B5EF4-FFF2-40B4-BE49-F238E27FC236}">
                  <a16:creationId xmlns:a16="http://schemas.microsoft.com/office/drawing/2014/main" id="{E369F0FD-378A-4520-B47D-97120B18DAA8}"/>
                </a:ext>
              </a:extLst>
            </p:cNvPr>
            <p:cNvSpPr/>
            <p:nvPr/>
          </p:nvSpPr>
          <p:spPr>
            <a:xfrm>
              <a:off x="2971800" y="4376294"/>
              <a:ext cx="144000" cy="144000"/>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MY"/>
            </a:p>
          </p:txBody>
        </p:sp>
      </p:grpSp>
      <p:sp>
        <p:nvSpPr>
          <p:cNvPr id="15" name="TextBox 14">
            <a:extLst>
              <a:ext uri="{FF2B5EF4-FFF2-40B4-BE49-F238E27FC236}">
                <a16:creationId xmlns:a16="http://schemas.microsoft.com/office/drawing/2014/main" id="{E70DA788-21BB-06BE-9AC7-9E45084AAC01}"/>
              </a:ext>
            </a:extLst>
          </p:cNvPr>
          <p:cNvSpPr txBox="1"/>
          <p:nvPr/>
        </p:nvSpPr>
        <p:spPr>
          <a:xfrm>
            <a:off x="5439484" y="4498898"/>
            <a:ext cx="1219200" cy="400110"/>
          </a:xfrm>
          <a:prstGeom prst="rect">
            <a:avLst/>
          </a:prstGeom>
          <a:noFill/>
        </p:spPr>
        <p:txBody>
          <a:bodyPr wrap="square" rtlCol="0">
            <a:spAutoFit/>
          </a:bodyPr>
          <a:lstStyle/>
          <a:p>
            <a:r>
              <a:rPr lang="en-MY" sz="2000" b="1" dirty="0"/>
              <a:t>D</a:t>
            </a:r>
            <a:r>
              <a:rPr lang="en-MY" sz="2000" b="1" baseline="-25000" dirty="0"/>
              <a:t>5</a:t>
            </a:r>
            <a:endParaRPr lang="en-MY" sz="2000" b="1" dirty="0"/>
          </a:p>
        </p:txBody>
      </p:sp>
      <p:grpSp>
        <p:nvGrpSpPr>
          <p:cNvPr id="18" name="Group 17">
            <a:extLst>
              <a:ext uri="{FF2B5EF4-FFF2-40B4-BE49-F238E27FC236}">
                <a16:creationId xmlns:a16="http://schemas.microsoft.com/office/drawing/2014/main" id="{0A65EA4F-EB9E-8DAE-BE31-14EF58524025}"/>
              </a:ext>
            </a:extLst>
          </p:cNvPr>
          <p:cNvGrpSpPr/>
          <p:nvPr/>
        </p:nvGrpSpPr>
        <p:grpSpPr>
          <a:xfrm>
            <a:off x="5721946" y="5164643"/>
            <a:ext cx="1932381" cy="1028268"/>
            <a:chOff x="5638800" y="4376294"/>
            <a:chExt cx="1932381" cy="1028268"/>
          </a:xfrm>
        </p:grpSpPr>
        <p:sp>
          <p:nvSpPr>
            <p:cNvPr id="11" name="Flowchart: Connector 10">
              <a:extLst>
                <a:ext uri="{FF2B5EF4-FFF2-40B4-BE49-F238E27FC236}">
                  <a16:creationId xmlns:a16="http://schemas.microsoft.com/office/drawing/2014/main" id="{5EC321E9-6331-F4C3-DA3D-43E2A7153DAF}"/>
                </a:ext>
              </a:extLst>
            </p:cNvPr>
            <p:cNvSpPr/>
            <p:nvPr/>
          </p:nvSpPr>
          <p:spPr>
            <a:xfrm>
              <a:off x="5638800" y="4379809"/>
              <a:ext cx="144000" cy="144000"/>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MY"/>
            </a:p>
          </p:txBody>
        </p:sp>
        <p:sp>
          <p:nvSpPr>
            <p:cNvPr id="12" name="Flowchart: Connector 11">
              <a:extLst>
                <a:ext uri="{FF2B5EF4-FFF2-40B4-BE49-F238E27FC236}">
                  <a16:creationId xmlns:a16="http://schemas.microsoft.com/office/drawing/2014/main" id="{59EE1E7A-9038-063D-C049-533202F87F1D}"/>
                </a:ext>
              </a:extLst>
            </p:cNvPr>
            <p:cNvSpPr/>
            <p:nvPr/>
          </p:nvSpPr>
          <p:spPr>
            <a:xfrm>
              <a:off x="5638800" y="5256811"/>
              <a:ext cx="144000" cy="144000"/>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MY"/>
            </a:p>
          </p:txBody>
        </p:sp>
        <p:sp>
          <p:nvSpPr>
            <p:cNvPr id="13" name="Flowchart: Connector 12">
              <a:extLst>
                <a:ext uri="{FF2B5EF4-FFF2-40B4-BE49-F238E27FC236}">
                  <a16:creationId xmlns:a16="http://schemas.microsoft.com/office/drawing/2014/main" id="{C9436675-7FC0-8BAA-765D-3672441C1EAA}"/>
                </a:ext>
              </a:extLst>
            </p:cNvPr>
            <p:cNvSpPr/>
            <p:nvPr/>
          </p:nvSpPr>
          <p:spPr>
            <a:xfrm>
              <a:off x="7427181" y="5260562"/>
              <a:ext cx="144000" cy="144000"/>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MY"/>
            </a:p>
          </p:txBody>
        </p:sp>
        <p:sp>
          <p:nvSpPr>
            <p:cNvPr id="14" name="Flowchart: Connector 13">
              <a:extLst>
                <a:ext uri="{FF2B5EF4-FFF2-40B4-BE49-F238E27FC236}">
                  <a16:creationId xmlns:a16="http://schemas.microsoft.com/office/drawing/2014/main" id="{0242E3B0-C124-F835-BA35-EB253DE68032}"/>
                </a:ext>
              </a:extLst>
            </p:cNvPr>
            <p:cNvSpPr/>
            <p:nvPr/>
          </p:nvSpPr>
          <p:spPr>
            <a:xfrm>
              <a:off x="7417466" y="4376294"/>
              <a:ext cx="144000" cy="144000"/>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MY"/>
            </a:p>
          </p:txBody>
        </p:sp>
        <p:sp>
          <p:nvSpPr>
            <p:cNvPr id="16" name="Flowchart: Connector 15">
              <a:extLst>
                <a:ext uri="{FF2B5EF4-FFF2-40B4-BE49-F238E27FC236}">
                  <a16:creationId xmlns:a16="http://schemas.microsoft.com/office/drawing/2014/main" id="{D0914962-3A39-5F2F-B02A-D63AC972C932}"/>
                </a:ext>
              </a:extLst>
            </p:cNvPr>
            <p:cNvSpPr/>
            <p:nvPr/>
          </p:nvSpPr>
          <p:spPr>
            <a:xfrm>
              <a:off x="6553200" y="4800600"/>
              <a:ext cx="144000" cy="144000"/>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MY"/>
            </a:p>
          </p:txBody>
        </p:sp>
      </p:grpSp>
    </p:spTree>
    <p:extLst>
      <p:ext uri="{BB962C8B-B14F-4D97-AF65-F5344CB8AC3E}">
        <p14:creationId xmlns:p14="http://schemas.microsoft.com/office/powerpoint/2010/main" val="2383548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randombar(horizontal)">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randombar(horizontal)">
                                      <p:cBhvr>
                                        <p:cTn id="3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7961" y="379111"/>
            <a:ext cx="6589199" cy="1280890"/>
          </a:xfrm>
        </p:spPr>
        <p:txBody>
          <a:bodyPr/>
          <a:lstStyle/>
          <a:p>
            <a:pPr algn="ctr"/>
            <a:r>
              <a:rPr lang="en-US" b="1" dirty="0"/>
              <a:t>COMPLETE GRAPH</a:t>
            </a:r>
          </a:p>
        </p:txBody>
      </p:sp>
      <p:sp>
        <p:nvSpPr>
          <p:cNvPr id="3" name="Content Placeholder 2"/>
          <p:cNvSpPr>
            <a:spLocks noGrp="1"/>
          </p:cNvSpPr>
          <p:nvPr>
            <p:ph idx="1"/>
          </p:nvPr>
        </p:nvSpPr>
        <p:spPr>
          <a:xfrm>
            <a:off x="1447800" y="1236909"/>
            <a:ext cx="7498080" cy="2209800"/>
          </a:xfrm>
        </p:spPr>
        <p:txBody>
          <a:bodyPr>
            <a:normAutofit fontScale="92500" lnSpcReduction="10000"/>
          </a:bodyPr>
          <a:lstStyle/>
          <a:p>
            <a:pPr>
              <a:buFont typeface="Wingdings" panose="05000000000000000000" pitchFamily="2" charset="2"/>
              <a:buChar char="q"/>
            </a:pPr>
            <a:r>
              <a:rPr lang="en-US" sz="2600" dirty="0"/>
              <a:t>The </a:t>
            </a:r>
            <a:r>
              <a:rPr lang="en-US" sz="2600" b="1" dirty="0"/>
              <a:t>complete graph on </a:t>
            </a:r>
            <a:r>
              <a:rPr lang="en-US" sz="2600" b="1" i="1" dirty="0"/>
              <a:t>n </a:t>
            </a:r>
            <a:r>
              <a:rPr lang="en-US" sz="2600" b="1" dirty="0"/>
              <a:t>vertices</a:t>
            </a:r>
            <a:r>
              <a:rPr lang="en-US" sz="2600" dirty="0"/>
              <a:t>, denoted by </a:t>
            </a:r>
            <a:r>
              <a:rPr lang="en-US" sz="2600" b="1" i="1" dirty="0" err="1"/>
              <a:t>Kn</a:t>
            </a:r>
            <a:r>
              <a:rPr lang="en-US" sz="2600" dirty="0"/>
              <a:t>, where </a:t>
            </a:r>
            <a:r>
              <a:rPr lang="en-US" sz="2600" i="1" dirty="0"/>
              <a:t>n </a:t>
            </a:r>
            <a:r>
              <a:rPr lang="en-US" sz="2600" dirty="0"/>
              <a:t>must be a positive integer, is a simple graph that contain exactly one edge between each pair of distinct vertices. </a:t>
            </a:r>
          </a:p>
          <a:p>
            <a:pPr>
              <a:buFont typeface="Wingdings" panose="05000000000000000000" pitchFamily="2" charset="2"/>
              <a:buChar char="q"/>
            </a:pPr>
            <a:r>
              <a:rPr lang="en-US" sz="2600" b="1" i="1" dirty="0"/>
              <a:t>Example</a:t>
            </a:r>
            <a:r>
              <a:rPr lang="en-US" sz="2600" dirty="0"/>
              <a:t>: The complete graphs </a:t>
            </a:r>
            <a:r>
              <a:rPr lang="en-US" sz="2600" i="1" dirty="0"/>
              <a:t>K</a:t>
            </a:r>
            <a:r>
              <a:rPr lang="en-US" sz="2600" i="1" baseline="-25000" dirty="0"/>
              <a:t>1</a:t>
            </a:r>
            <a:r>
              <a:rPr lang="en-US" sz="2600" i="1" dirty="0"/>
              <a:t>, K</a:t>
            </a:r>
            <a:r>
              <a:rPr lang="en-US" sz="2600" i="1" baseline="-25000" dirty="0"/>
              <a:t>2</a:t>
            </a:r>
            <a:r>
              <a:rPr lang="en-US" sz="2600" i="1" dirty="0"/>
              <a:t>, K</a:t>
            </a:r>
            <a:r>
              <a:rPr lang="en-US" sz="2600" i="1" baseline="-25000" dirty="0"/>
              <a:t>3</a:t>
            </a:r>
            <a:r>
              <a:rPr lang="en-US" sz="2600" i="1" dirty="0"/>
              <a:t>, K</a:t>
            </a:r>
            <a:r>
              <a:rPr lang="en-US" sz="2600" i="1" baseline="-25000" dirty="0"/>
              <a:t>4</a:t>
            </a:r>
            <a:r>
              <a:rPr lang="en-US" sz="2600" i="1" dirty="0"/>
              <a:t> </a:t>
            </a:r>
            <a:r>
              <a:rPr lang="en-US" sz="2600" dirty="0"/>
              <a:t>and </a:t>
            </a:r>
            <a:r>
              <a:rPr lang="en-US" sz="2600" i="1" dirty="0"/>
              <a:t>K</a:t>
            </a:r>
            <a:r>
              <a:rPr lang="en-US" sz="2600" i="1" baseline="-25000" dirty="0"/>
              <a:t>5</a:t>
            </a:r>
            <a:r>
              <a:rPr lang="en-US" sz="2600" i="1" dirty="0"/>
              <a:t> </a:t>
            </a:r>
            <a:r>
              <a:rPr lang="en-US" sz="2600" dirty="0"/>
              <a:t>can be drawn as follows:- </a:t>
            </a:r>
          </a:p>
          <a:p>
            <a:pPr marL="539496" indent="-457200">
              <a:buFont typeface="Wingdings" panose="05000000000000000000" pitchFamily="2" charset="2"/>
              <a:buChar char="q"/>
            </a:pPr>
            <a:endParaRPr lang="en-US" sz="2800" dirty="0"/>
          </a:p>
        </p:txBody>
      </p:sp>
      <p:pic>
        <p:nvPicPr>
          <p:cNvPr id="5125" name="Picture 5"/>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t="29466" r="91837"/>
          <a:stretch/>
        </p:blipFill>
        <p:spPr bwMode="auto">
          <a:xfrm>
            <a:off x="1752599" y="4085844"/>
            <a:ext cx="609601" cy="1612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5"/>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l="15021" t="36933" r="65061"/>
          <a:stretch/>
        </p:blipFill>
        <p:spPr bwMode="auto">
          <a:xfrm>
            <a:off x="2743200" y="4267200"/>
            <a:ext cx="1487424" cy="14417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l="42612" r="42368"/>
          <a:stretch/>
        </p:blipFill>
        <p:spPr bwMode="auto">
          <a:xfrm>
            <a:off x="4572000" y="3581400"/>
            <a:ext cx="1121664"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5"/>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l="62530" r="21633"/>
          <a:stretch/>
        </p:blipFill>
        <p:spPr bwMode="auto">
          <a:xfrm>
            <a:off x="5903976" y="3645408"/>
            <a:ext cx="1182624"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5"/>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l="83592"/>
          <a:stretch/>
        </p:blipFill>
        <p:spPr bwMode="auto">
          <a:xfrm>
            <a:off x="7391400" y="3624072"/>
            <a:ext cx="1225296"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03147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25"/>
                                        </p:tgtEl>
                                        <p:attrNameLst>
                                          <p:attrName>style.visibility</p:attrName>
                                        </p:attrNameLst>
                                      </p:cBhvr>
                                      <p:to>
                                        <p:strVal val="visible"/>
                                      </p:to>
                                    </p:set>
                                    <p:animEffect transition="in" filter="fade">
                                      <p:cBhvr>
                                        <p:cTn id="17" dur="500"/>
                                        <p:tgtEl>
                                          <p:spTgt spid="512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396070"/>
            <a:ext cx="6589199" cy="1280890"/>
          </a:xfrm>
        </p:spPr>
        <p:txBody>
          <a:bodyPr>
            <a:normAutofit/>
          </a:bodyPr>
          <a:lstStyle/>
          <a:p>
            <a:pPr algn="ctr"/>
            <a:r>
              <a:rPr lang="en-US" dirty="0"/>
              <a:t>EXAMPLE OF COMPLETE GRAPH, K</a:t>
            </a:r>
            <a:r>
              <a:rPr lang="en-US" baseline="-25000" dirty="0"/>
              <a:t>6</a:t>
            </a:r>
            <a:endParaRPr lang="en-US" dirty="0"/>
          </a:p>
        </p:txBody>
      </p:sp>
      <p:sp>
        <p:nvSpPr>
          <p:cNvPr id="4" name="Flowchart: Connector 3"/>
          <p:cNvSpPr/>
          <p:nvPr/>
        </p:nvSpPr>
        <p:spPr>
          <a:xfrm>
            <a:off x="4669536" y="1905000"/>
            <a:ext cx="91440" cy="9144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Connector 4"/>
          <p:cNvSpPr/>
          <p:nvPr/>
        </p:nvSpPr>
        <p:spPr>
          <a:xfrm>
            <a:off x="3581400" y="2606040"/>
            <a:ext cx="91440" cy="9144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3627120" y="3931920"/>
            <a:ext cx="91440" cy="9144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Connector 6"/>
          <p:cNvSpPr/>
          <p:nvPr/>
        </p:nvSpPr>
        <p:spPr>
          <a:xfrm>
            <a:off x="4669536" y="4572000"/>
            <a:ext cx="91440" cy="9144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p:cNvSpPr/>
          <p:nvPr/>
        </p:nvSpPr>
        <p:spPr>
          <a:xfrm>
            <a:off x="5791200" y="3925824"/>
            <a:ext cx="91440" cy="9144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p:cNvSpPr/>
          <p:nvPr/>
        </p:nvSpPr>
        <p:spPr>
          <a:xfrm>
            <a:off x="5809488" y="2560320"/>
            <a:ext cx="91440" cy="9144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a:stCxn id="5" idx="6"/>
            <a:endCxn id="4" idx="4"/>
          </p:cNvCxnSpPr>
          <p:nvPr/>
        </p:nvCxnSpPr>
        <p:spPr>
          <a:xfrm flipV="1">
            <a:off x="3672840" y="1996440"/>
            <a:ext cx="1042416" cy="6553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5" idx="6"/>
            <a:endCxn id="9" idx="3"/>
          </p:cNvCxnSpPr>
          <p:nvPr/>
        </p:nvCxnSpPr>
        <p:spPr>
          <a:xfrm flipV="1">
            <a:off x="3672840" y="2638369"/>
            <a:ext cx="2150039" cy="133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5" idx="6"/>
            <a:endCxn id="8" idx="6"/>
          </p:cNvCxnSpPr>
          <p:nvPr/>
        </p:nvCxnSpPr>
        <p:spPr>
          <a:xfrm>
            <a:off x="3672840" y="2651760"/>
            <a:ext cx="2209800" cy="1319784"/>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a:stCxn id="5" idx="0"/>
            <a:endCxn id="7" idx="1"/>
          </p:cNvCxnSpPr>
          <p:nvPr/>
        </p:nvCxnSpPr>
        <p:spPr>
          <a:xfrm>
            <a:off x="3627120" y="2606040"/>
            <a:ext cx="1055807" cy="1979351"/>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5" idx="5"/>
            <a:endCxn id="6" idx="6"/>
          </p:cNvCxnSpPr>
          <p:nvPr/>
        </p:nvCxnSpPr>
        <p:spPr>
          <a:xfrm>
            <a:off x="3659449" y="2684089"/>
            <a:ext cx="59111" cy="1293551"/>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a:stCxn id="4" idx="6"/>
            <a:endCxn id="6" idx="6"/>
          </p:cNvCxnSpPr>
          <p:nvPr/>
        </p:nvCxnSpPr>
        <p:spPr>
          <a:xfrm flipH="1">
            <a:off x="3718560" y="1950720"/>
            <a:ext cx="1042416" cy="202692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a:stCxn id="4" idx="0"/>
            <a:endCxn id="7" idx="0"/>
          </p:cNvCxnSpPr>
          <p:nvPr/>
        </p:nvCxnSpPr>
        <p:spPr>
          <a:xfrm>
            <a:off x="4715256" y="1905000"/>
            <a:ext cx="0" cy="2667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4" idx="4"/>
            <a:endCxn id="8" idx="0"/>
          </p:cNvCxnSpPr>
          <p:nvPr/>
        </p:nvCxnSpPr>
        <p:spPr>
          <a:xfrm>
            <a:off x="4715256" y="1996440"/>
            <a:ext cx="1121664" cy="1929384"/>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a:cxnSpLocks/>
          </p:cNvCxnSpPr>
          <p:nvPr/>
        </p:nvCxnSpPr>
        <p:spPr>
          <a:xfrm>
            <a:off x="4731424" y="1981200"/>
            <a:ext cx="1094232" cy="609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p:cNvCxnSpPr>
            <a:stCxn id="9" idx="3"/>
            <a:endCxn id="6" idx="6"/>
          </p:cNvCxnSpPr>
          <p:nvPr/>
        </p:nvCxnSpPr>
        <p:spPr>
          <a:xfrm flipH="1">
            <a:off x="3718560" y="2638369"/>
            <a:ext cx="2104319" cy="1339271"/>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a:stCxn id="9" idx="3"/>
            <a:endCxn id="7" idx="7"/>
          </p:cNvCxnSpPr>
          <p:nvPr/>
        </p:nvCxnSpPr>
        <p:spPr>
          <a:xfrm flipH="1">
            <a:off x="4747585" y="2638369"/>
            <a:ext cx="1075294" cy="1947022"/>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p:cNvCxnSpPr>
            <a:stCxn id="9" idx="4"/>
            <a:endCxn id="8" idx="0"/>
          </p:cNvCxnSpPr>
          <p:nvPr/>
        </p:nvCxnSpPr>
        <p:spPr>
          <a:xfrm flipH="1">
            <a:off x="5836920" y="2651760"/>
            <a:ext cx="18288" cy="1274064"/>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a:stCxn id="8" idx="2"/>
            <a:endCxn id="6" idx="6"/>
          </p:cNvCxnSpPr>
          <p:nvPr/>
        </p:nvCxnSpPr>
        <p:spPr>
          <a:xfrm flipH="1">
            <a:off x="3718560" y="3971544"/>
            <a:ext cx="2072640" cy="6096"/>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a:stCxn id="8" idx="2"/>
            <a:endCxn id="7" idx="7"/>
          </p:cNvCxnSpPr>
          <p:nvPr/>
        </p:nvCxnSpPr>
        <p:spPr>
          <a:xfrm flipH="1">
            <a:off x="4747585" y="3971544"/>
            <a:ext cx="1043615" cy="613847"/>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Straight Connector 50"/>
          <p:cNvCxnSpPr>
            <a:stCxn id="7" idx="1"/>
            <a:endCxn id="6" idx="5"/>
          </p:cNvCxnSpPr>
          <p:nvPr/>
        </p:nvCxnSpPr>
        <p:spPr>
          <a:xfrm flipH="1" flipV="1">
            <a:off x="3705169" y="4009969"/>
            <a:ext cx="977758" cy="57542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9969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33"/>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36"/>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43"/>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45"/>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48"/>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7800" y="381000"/>
            <a:ext cx="7467600" cy="6248400"/>
          </a:xfrm>
        </p:spPr>
        <p:txBody>
          <a:bodyPr>
            <a:normAutofit fontScale="92500" lnSpcReduction="10000"/>
          </a:bodyPr>
          <a:lstStyle/>
          <a:p>
            <a:r>
              <a:rPr lang="en-US" sz="2400" dirty="0"/>
              <a:t>In this topic, we will learn:</a:t>
            </a:r>
          </a:p>
          <a:p>
            <a:pPr lvl="1">
              <a:buFont typeface="Wingdings" panose="05000000000000000000" pitchFamily="2" charset="2"/>
              <a:buChar char="q"/>
            </a:pPr>
            <a:r>
              <a:rPr lang="en-US" sz="2400" dirty="0"/>
              <a:t> Identify the graph terminology.</a:t>
            </a:r>
          </a:p>
          <a:p>
            <a:pPr lvl="1">
              <a:buFont typeface="Wingdings" panose="05000000000000000000" pitchFamily="2" charset="2"/>
              <a:buChar char="q"/>
            </a:pPr>
            <a:r>
              <a:rPr lang="en-US" sz="2400" dirty="0"/>
              <a:t> </a:t>
            </a:r>
            <a:r>
              <a:rPr lang="en-GB" sz="2400" dirty="0"/>
              <a:t>Describe the properties of graph.</a:t>
            </a:r>
          </a:p>
          <a:p>
            <a:pPr lvl="2">
              <a:buFont typeface="Courier New" panose="02070309020205020404" pitchFamily="49" charset="0"/>
              <a:buChar char="o"/>
            </a:pPr>
            <a:r>
              <a:rPr lang="en-GB" sz="2200" dirty="0"/>
              <a:t>Simple Graph</a:t>
            </a:r>
          </a:p>
          <a:p>
            <a:pPr lvl="2">
              <a:buFont typeface="Courier New" panose="02070309020205020404" pitchFamily="49" charset="0"/>
              <a:buChar char="o"/>
            </a:pPr>
            <a:r>
              <a:rPr lang="en-GB" sz="2200" dirty="0"/>
              <a:t>Digraph</a:t>
            </a:r>
          </a:p>
          <a:p>
            <a:pPr lvl="2">
              <a:buFont typeface="Courier New" panose="02070309020205020404" pitchFamily="49" charset="0"/>
              <a:buChar char="o"/>
            </a:pPr>
            <a:r>
              <a:rPr lang="en-GB" sz="2200" dirty="0"/>
              <a:t>Weighted Graph</a:t>
            </a:r>
          </a:p>
          <a:p>
            <a:pPr lvl="2">
              <a:buFont typeface="Courier New" panose="02070309020205020404" pitchFamily="49" charset="0"/>
              <a:buChar char="o"/>
            </a:pPr>
            <a:r>
              <a:rPr lang="en-GB" sz="2200" dirty="0"/>
              <a:t>Connected Graph</a:t>
            </a:r>
          </a:p>
          <a:p>
            <a:pPr lvl="1">
              <a:buFont typeface="Wingdings" panose="05000000000000000000" pitchFamily="2" charset="2"/>
              <a:buChar char="q"/>
            </a:pPr>
            <a:r>
              <a:rPr lang="en-US" sz="2400" dirty="0"/>
              <a:t> </a:t>
            </a:r>
            <a:r>
              <a:rPr lang="en-GB" sz="2400" dirty="0"/>
              <a:t>Identify the types of Simple Graph.</a:t>
            </a:r>
          </a:p>
          <a:p>
            <a:pPr lvl="2">
              <a:buFont typeface="Courier New" panose="02070309020205020404" pitchFamily="49" charset="0"/>
              <a:buChar char="o"/>
            </a:pPr>
            <a:r>
              <a:rPr lang="en-GB" sz="2200" dirty="0"/>
              <a:t>Discrete Graph</a:t>
            </a:r>
          </a:p>
          <a:p>
            <a:pPr lvl="2">
              <a:buFont typeface="Courier New" panose="02070309020205020404" pitchFamily="49" charset="0"/>
              <a:buChar char="o"/>
            </a:pPr>
            <a:r>
              <a:rPr lang="en-GB" sz="2200" dirty="0"/>
              <a:t>Complete Graph</a:t>
            </a:r>
          </a:p>
          <a:p>
            <a:pPr lvl="2">
              <a:buFont typeface="Courier New" panose="02070309020205020404" pitchFamily="49" charset="0"/>
              <a:buChar char="o"/>
            </a:pPr>
            <a:r>
              <a:rPr lang="en-GB" sz="2200" dirty="0"/>
              <a:t>Linear Graph</a:t>
            </a:r>
          </a:p>
          <a:p>
            <a:pPr lvl="2">
              <a:buFont typeface="Courier New" panose="02070309020205020404" pitchFamily="49" charset="0"/>
              <a:buChar char="o"/>
            </a:pPr>
            <a:r>
              <a:rPr lang="en-GB" sz="2200" dirty="0"/>
              <a:t>Bipartite Graph</a:t>
            </a:r>
          </a:p>
          <a:p>
            <a:pPr lvl="1">
              <a:buFont typeface="Wingdings" panose="05000000000000000000" pitchFamily="2" charset="2"/>
              <a:buChar char="q"/>
            </a:pPr>
            <a:r>
              <a:rPr lang="en-US" sz="2400" dirty="0"/>
              <a:t> </a:t>
            </a:r>
            <a:r>
              <a:rPr lang="en-GB" sz="2400" dirty="0"/>
              <a:t>Illustrate Paths, Cycles, Planarity, and Isomorphic in Graph.</a:t>
            </a:r>
          </a:p>
          <a:p>
            <a:pPr lvl="1">
              <a:buFont typeface="Wingdings" panose="05000000000000000000" pitchFamily="2" charset="2"/>
              <a:buChar char="q"/>
            </a:pPr>
            <a:r>
              <a:rPr lang="en-US" sz="2400" dirty="0"/>
              <a:t>Algorithm in Graph</a:t>
            </a:r>
            <a:r>
              <a:rPr lang="en-GB" sz="2400" dirty="0"/>
              <a:t>.</a:t>
            </a:r>
            <a:endParaRPr lang="en-US" sz="2400" dirty="0"/>
          </a:p>
        </p:txBody>
      </p:sp>
    </p:spTree>
    <p:extLst>
      <p:ext uri="{BB962C8B-B14F-4D97-AF65-F5344CB8AC3E}">
        <p14:creationId xmlns:p14="http://schemas.microsoft.com/office/powerpoint/2010/main" val="34541806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7961" y="379111"/>
            <a:ext cx="6589199" cy="1280890"/>
          </a:xfrm>
        </p:spPr>
        <p:txBody>
          <a:bodyPr/>
          <a:lstStyle/>
          <a:p>
            <a:pPr algn="ctr"/>
            <a:r>
              <a:rPr lang="en-US" b="1" dirty="0"/>
              <a:t>LINEAR GRAPH</a:t>
            </a:r>
          </a:p>
        </p:txBody>
      </p:sp>
      <p:sp>
        <p:nvSpPr>
          <p:cNvPr id="3" name="Content Placeholder 2"/>
          <p:cNvSpPr>
            <a:spLocks noGrp="1"/>
          </p:cNvSpPr>
          <p:nvPr>
            <p:ph idx="1"/>
          </p:nvPr>
        </p:nvSpPr>
        <p:spPr>
          <a:xfrm>
            <a:off x="1447800" y="1236909"/>
            <a:ext cx="7498080" cy="2209800"/>
          </a:xfrm>
        </p:spPr>
        <p:txBody>
          <a:bodyPr>
            <a:normAutofit fontScale="92500" lnSpcReduction="10000"/>
          </a:bodyPr>
          <a:lstStyle/>
          <a:p>
            <a:pPr>
              <a:buFont typeface="Wingdings" panose="05000000000000000000" pitchFamily="2" charset="2"/>
              <a:buChar char="q"/>
            </a:pPr>
            <a:r>
              <a:rPr lang="en-US" sz="2600" dirty="0"/>
              <a:t>The </a:t>
            </a:r>
            <a:r>
              <a:rPr lang="en-US" sz="2600" b="1" dirty="0"/>
              <a:t>linear graph on </a:t>
            </a:r>
            <a:r>
              <a:rPr lang="en-US" sz="2600" b="1" i="1" dirty="0"/>
              <a:t>n </a:t>
            </a:r>
            <a:r>
              <a:rPr lang="en-US" sz="2600" b="1" dirty="0"/>
              <a:t>vertices</a:t>
            </a:r>
            <a:r>
              <a:rPr lang="en-US" sz="2600" dirty="0"/>
              <a:t>, denoted by </a:t>
            </a:r>
            <a:r>
              <a:rPr lang="en-US" sz="2600" b="1" i="1" dirty="0"/>
              <a:t>Ln</a:t>
            </a:r>
            <a:r>
              <a:rPr lang="en-US" sz="2600" dirty="0"/>
              <a:t>, where </a:t>
            </a:r>
            <a:r>
              <a:rPr lang="en-US" sz="2600" i="1" dirty="0"/>
              <a:t>n </a:t>
            </a:r>
            <a:r>
              <a:rPr lang="en-US" sz="2600" dirty="0"/>
              <a:t>must be a positive integer, is a simple graph that every vertices adjacent with at most two vertices and form a line.</a:t>
            </a:r>
          </a:p>
          <a:p>
            <a:pPr>
              <a:buFont typeface="Wingdings" panose="05000000000000000000" pitchFamily="2" charset="2"/>
              <a:buChar char="q"/>
            </a:pPr>
            <a:r>
              <a:rPr lang="en-US" sz="2600" b="1" i="1" dirty="0"/>
              <a:t>Example</a:t>
            </a:r>
            <a:r>
              <a:rPr lang="en-US" sz="2600" dirty="0"/>
              <a:t>: The complete graphs </a:t>
            </a:r>
            <a:r>
              <a:rPr lang="en-US" sz="2600" i="1" dirty="0"/>
              <a:t>L</a:t>
            </a:r>
            <a:r>
              <a:rPr lang="en-US" sz="2600" i="1" baseline="-25000" dirty="0"/>
              <a:t>3</a:t>
            </a:r>
            <a:r>
              <a:rPr lang="en-US" sz="2600" i="1" dirty="0"/>
              <a:t> </a:t>
            </a:r>
            <a:r>
              <a:rPr lang="en-US" sz="2600" dirty="0"/>
              <a:t>and </a:t>
            </a:r>
            <a:r>
              <a:rPr lang="en-US" sz="2600" i="1" dirty="0"/>
              <a:t>L</a:t>
            </a:r>
            <a:r>
              <a:rPr lang="en-US" sz="2600" i="1" baseline="-25000" dirty="0"/>
              <a:t>5</a:t>
            </a:r>
            <a:r>
              <a:rPr lang="en-US" sz="2600" i="1" dirty="0"/>
              <a:t> </a:t>
            </a:r>
            <a:r>
              <a:rPr lang="en-US" sz="2600" dirty="0"/>
              <a:t>can be drawn as follows:- </a:t>
            </a:r>
          </a:p>
          <a:p>
            <a:pPr marL="539496" indent="-457200">
              <a:buFont typeface="Wingdings" panose="05000000000000000000" pitchFamily="2" charset="2"/>
              <a:buChar char="q"/>
            </a:pPr>
            <a:endParaRPr lang="en-US" sz="2800" dirty="0"/>
          </a:p>
        </p:txBody>
      </p:sp>
      <p:sp>
        <p:nvSpPr>
          <p:cNvPr id="4" name="TextBox 3">
            <a:extLst>
              <a:ext uri="{FF2B5EF4-FFF2-40B4-BE49-F238E27FC236}">
                <a16:creationId xmlns:a16="http://schemas.microsoft.com/office/drawing/2014/main" id="{D8D75F9F-B99D-8620-38C9-7DB44A99B6C8}"/>
              </a:ext>
            </a:extLst>
          </p:cNvPr>
          <p:cNvSpPr txBox="1"/>
          <p:nvPr/>
        </p:nvSpPr>
        <p:spPr>
          <a:xfrm>
            <a:off x="2172031" y="3710533"/>
            <a:ext cx="1219200" cy="400110"/>
          </a:xfrm>
          <a:prstGeom prst="rect">
            <a:avLst/>
          </a:prstGeom>
          <a:noFill/>
        </p:spPr>
        <p:txBody>
          <a:bodyPr wrap="square" rtlCol="0">
            <a:spAutoFit/>
          </a:bodyPr>
          <a:lstStyle/>
          <a:p>
            <a:r>
              <a:rPr lang="en-MY" sz="2000" b="1" dirty="0"/>
              <a:t>L</a:t>
            </a:r>
            <a:r>
              <a:rPr lang="en-MY" sz="2000" b="1" baseline="-25000" dirty="0"/>
              <a:t>3</a:t>
            </a:r>
            <a:endParaRPr lang="en-MY" sz="2000" b="1" dirty="0"/>
          </a:p>
        </p:txBody>
      </p:sp>
      <p:sp>
        <p:nvSpPr>
          <p:cNvPr id="15" name="TextBox 14">
            <a:extLst>
              <a:ext uri="{FF2B5EF4-FFF2-40B4-BE49-F238E27FC236}">
                <a16:creationId xmlns:a16="http://schemas.microsoft.com/office/drawing/2014/main" id="{E70DA788-21BB-06BE-9AC7-9E45084AAC01}"/>
              </a:ext>
            </a:extLst>
          </p:cNvPr>
          <p:cNvSpPr txBox="1"/>
          <p:nvPr/>
        </p:nvSpPr>
        <p:spPr>
          <a:xfrm>
            <a:off x="4413828" y="3663837"/>
            <a:ext cx="1219200" cy="400110"/>
          </a:xfrm>
          <a:prstGeom prst="rect">
            <a:avLst/>
          </a:prstGeom>
          <a:noFill/>
        </p:spPr>
        <p:txBody>
          <a:bodyPr wrap="square" rtlCol="0">
            <a:spAutoFit/>
          </a:bodyPr>
          <a:lstStyle/>
          <a:p>
            <a:r>
              <a:rPr lang="en-MY" sz="2000" b="1" dirty="0"/>
              <a:t>L</a:t>
            </a:r>
            <a:r>
              <a:rPr lang="en-MY" sz="2000" b="1" baseline="-25000" dirty="0"/>
              <a:t>5</a:t>
            </a:r>
            <a:endParaRPr lang="en-MY" sz="2000" b="1" dirty="0"/>
          </a:p>
        </p:txBody>
      </p:sp>
      <p:grpSp>
        <p:nvGrpSpPr>
          <p:cNvPr id="19" name="Group 18">
            <a:extLst>
              <a:ext uri="{FF2B5EF4-FFF2-40B4-BE49-F238E27FC236}">
                <a16:creationId xmlns:a16="http://schemas.microsoft.com/office/drawing/2014/main" id="{C22E1AD1-5069-41CB-3191-4B8BCB57BCCE}"/>
              </a:ext>
            </a:extLst>
          </p:cNvPr>
          <p:cNvGrpSpPr/>
          <p:nvPr/>
        </p:nvGrpSpPr>
        <p:grpSpPr>
          <a:xfrm>
            <a:off x="2323993" y="4376294"/>
            <a:ext cx="1177007" cy="144000"/>
            <a:chOff x="2323993" y="4376294"/>
            <a:chExt cx="1177007" cy="144000"/>
          </a:xfrm>
        </p:grpSpPr>
        <p:sp>
          <p:nvSpPr>
            <p:cNvPr id="9" name="Flowchart: Connector 8">
              <a:extLst>
                <a:ext uri="{FF2B5EF4-FFF2-40B4-BE49-F238E27FC236}">
                  <a16:creationId xmlns:a16="http://schemas.microsoft.com/office/drawing/2014/main" id="{33BCCDAF-22E3-4D6F-408E-5ECD288FE9DF}"/>
                </a:ext>
              </a:extLst>
            </p:cNvPr>
            <p:cNvSpPr/>
            <p:nvPr/>
          </p:nvSpPr>
          <p:spPr>
            <a:xfrm>
              <a:off x="2323993" y="4376294"/>
              <a:ext cx="144000" cy="144000"/>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MY"/>
            </a:p>
          </p:txBody>
        </p:sp>
        <p:sp>
          <p:nvSpPr>
            <p:cNvPr id="10" name="Flowchart: Connector 9">
              <a:extLst>
                <a:ext uri="{FF2B5EF4-FFF2-40B4-BE49-F238E27FC236}">
                  <a16:creationId xmlns:a16="http://schemas.microsoft.com/office/drawing/2014/main" id="{E369F0FD-378A-4520-B47D-97120B18DAA8}"/>
                </a:ext>
              </a:extLst>
            </p:cNvPr>
            <p:cNvSpPr/>
            <p:nvPr/>
          </p:nvSpPr>
          <p:spPr>
            <a:xfrm>
              <a:off x="2904000" y="4376294"/>
              <a:ext cx="144000" cy="144000"/>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MY"/>
            </a:p>
          </p:txBody>
        </p:sp>
        <p:sp>
          <p:nvSpPr>
            <p:cNvPr id="5" name="Flowchart: Connector 4">
              <a:extLst>
                <a:ext uri="{FF2B5EF4-FFF2-40B4-BE49-F238E27FC236}">
                  <a16:creationId xmlns:a16="http://schemas.microsoft.com/office/drawing/2014/main" id="{EB4C38C2-AEAE-2364-B612-32E0A1997DBC}"/>
                </a:ext>
              </a:extLst>
            </p:cNvPr>
            <p:cNvSpPr/>
            <p:nvPr/>
          </p:nvSpPr>
          <p:spPr>
            <a:xfrm>
              <a:off x="3357000" y="4376294"/>
              <a:ext cx="144000" cy="144000"/>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MY"/>
            </a:p>
          </p:txBody>
        </p:sp>
        <p:cxnSp>
          <p:nvCxnSpPr>
            <p:cNvPr id="7" name="Straight Connector 6">
              <a:extLst>
                <a:ext uri="{FF2B5EF4-FFF2-40B4-BE49-F238E27FC236}">
                  <a16:creationId xmlns:a16="http://schemas.microsoft.com/office/drawing/2014/main" id="{1F4C994C-3D9C-9C9F-D97D-BC0F0E229D81}"/>
                </a:ext>
              </a:extLst>
            </p:cNvPr>
            <p:cNvCxnSpPr>
              <a:stCxn id="9" idx="6"/>
              <a:endCxn id="10" idx="2"/>
            </p:cNvCxnSpPr>
            <p:nvPr/>
          </p:nvCxnSpPr>
          <p:spPr>
            <a:xfrm>
              <a:off x="2467993" y="4448294"/>
              <a:ext cx="43600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0763901-7214-87EE-9B87-D5FEB9DFCEFB}"/>
                </a:ext>
              </a:extLst>
            </p:cNvPr>
            <p:cNvCxnSpPr/>
            <p:nvPr/>
          </p:nvCxnSpPr>
          <p:spPr>
            <a:xfrm>
              <a:off x="2920993" y="4448294"/>
              <a:ext cx="436007" cy="0"/>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7D2F86B2-7BD6-D812-B13E-4EF9F211A9FD}"/>
              </a:ext>
            </a:extLst>
          </p:cNvPr>
          <p:cNvGrpSpPr/>
          <p:nvPr/>
        </p:nvGrpSpPr>
        <p:grpSpPr>
          <a:xfrm>
            <a:off x="4495800" y="4353075"/>
            <a:ext cx="1990260" cy="147515"/>
            <a:chOff x="4743628" y="4114800"/>
            <a:chExt cx="1990260" cy="147515"/>
          </a:xfrm>
        </p:grpSpPr>
        <p:sp>
          <p:nvSpPr>
            <p:cNvPr id="11" name="Flowchart: Connector 10">
              <a:extLst>
                <a:ext uri="{FF2B5EF4-FFF2-40B4-BE49-F238E27FC236}">
                  <a16:creationId xmlns:a16="http://schemas.microsoft.com/office/drawing/2014/main" id="{5EC321E9-6331-F4C3-DA3D-43E2A7153DAF}"/>
                </a:ext>
              </a:extLst>
            </p:cNvPr>
            <p:cNvSpPr/>
            <p:nvPr/>
          </p:nvSpPr>
          <p:spPr>
            <a:xfrm>
              <a:off x="4743628" y="4118315"/>
              <a:ext cx="144000" cy="144000"/>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MY"/>
            </a:p>
          </p:txBody>
        </p:sp>
        <p:sp>
          <p:nvSpPr>
            <p:cNvPr id="12" name="Flowchart: Connector 11">
              <a:extLst>
                <a:ext uri="{FF2B5EF4-FFF2-40B4-BE49-F238E27FC236}">
                  <a16:creationId xmlns:a16="http://schemas.microsoft.com/office/drawing/2014/main" id="{59EE1E7A-9038-063D-C049-533202F87F1D}"/>
                </a:ext>
              </a:extLst>
            </p:cNvPr>
            <p:cNvSpPr/>
            <p:nvPr/>
          </p:nvSpPr>
          <p:spPr>
            <a:xfrm>
              <a:off x="6150344" y="4114800"/>
              <a:ext cx="144000" cy="144000"/>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MY"/>
            </a:p>
          </p:txBody>
        </p:sp>
        <p:sp>
          <p:nvSpPr>
            <p:cNvPr id="13" name="Flowchart: Connector 12">
              <a:extLst>
                <a:ext uri="{FF2B5EF4-FFF2-40B4-BE49-F238E27FC236}">
                  <a16:creationId xmlns:a16="http://schemas.microsoft.com/office/drawing/2014/main" id="{C9436675-7FC0-8BAA-765D-3672441C1EAA}"/>
                </a:ext>
              </a:extLst>
            </p:cNvPr>
            <p:cNvSpPr/>
            <p:nvPr/>
          </p:nvSpPr>
          <p:spPr>
            <a:xfrm>
              <a:off x="6589888" y="4114800"/>
              <a:ext cx="144000" cy="144000"/>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MY"/>
            </a:p>
          </p:txBody>
        </p:sp>
        <p:sp>
          <p:nvSpPr>
            <p:cNvPr id="14" name="Flowchart: Connector 13">
              <a:extLst>
                <a:ext uri="{FF2B5EF4-FFF2-40B4-BE49-F238E27FC236}">
                  <a16:creationId xmlns:a16="http://schemas.microsoft.com/office/drawing/2014/main" id="{0242E3B0-C124-F835-BA35-EB253DE68032}"/>
                </a:ext>
              </a:extLst>
            </p:cNvPr>
            <p:cNvSpPr/>
            <p:nvPr/>
          </p:nvSpPr>
          <p:spPr>
            <a:xfrm>
              <a:off x="5710800" y="4114800"/>
              <a:ext cx="144000" cy="144000"/>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MY"/>
            </a:p>
          </p:txBody>
        </p:sp>
        <p:sp>
          <p:nvSpPr>
            <p:cNvPr id="16" name="Flowchart: Connector 15">
              <a:extLst>
                <a:ext uri="{FF2B5EF4-FFF2-40B4-BE49-F238E27FC236}">
                  <a16:creationId xmlns:a16="http://schemas.microsoft.com/office/drawing/2014/main" id="{D0914962-3A39-5F2F-B02A-D63AC972C932}"/>
                </a:ext>
              </a:extLst>
            </p:cNvPr>
            <p:cNvSpPr/>
            <p:nvPr/>
          </p:nvSpPr>
          <p:spPr>
            <a:xfrm>
              <a:off x="5199256" y="4114800"/>
              <a:ext cx="144000" cy="144000"/>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MY"/>
            </a:p>
          </p:txBody>
        </p:sp>
        <p:cxnSp>
          <p:nvCxnSpPr>
            <p:cNvPr id="23" name="Straight Connector 22">
              <a:extLst>
                <a:ext uri="{FF2B5EF4-FFF2-40B4-BE49-F238E27FC236}">
                  <a16:creationId xmlns:a16="http://schemas.microsoft.com/office/drawing/2014/main" id="{3D15927B-8940-3FFE-E3A2-9B741E649668}"/>
                </a:ext>
              </a:extLst>
            </p:cNvPr>
            <p:cNvCxnSpPr>
              <a:stCxn id="11" idx="6"/>
              <a:endCxn id="16" idx="4"/>
            </p:cNvCxnSpPr>
            <p:nvPr/>
          </p:nvCxnSpPr>
          <p:spPr>
            <a:xfrm flipV="1">
              <a:off x="4887628" y="4186800"/>
              <a:ext cx="311628" cy="3515"/>
            </a:xfrm>
            <a:prstGeom prst="line">
              <a:avLst/>
            </a:prstGeom>
            <a:ln w="28575"/>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725EF542-51A7-C579-2DC3-CB925AF28AB9}"/>
                </a:ext>
              </a:extLst>
            </p:cNvPr>
            <p:cNvCxnSpPr>
              <a:cxnSpLocks/>
              <a:endCxn id="14" idx="2"/>
            </p:cNvCxnSpPr>
            <p:nvPr/>
          </p:nvCxnSpPr>
          <p:spPr>
            <a:xfrm flipV="1">
              <a:off x="5312793" y="4186800"/>
              <a:ext cx="398007" cy="3515"/>
            </a:xfrm>
            <a:prstGeom prst="line">
              <a:avLst/>
            </a:prstGeom>
            <a:ln w="28575"/>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A2BF4B55-0482-C03C-14CC-AB4D0C77ED84}"/>
                </a:ext>
              </a:extLst>
            </p:cNvPr>
            <p:cNvCxnSpPr>
              <a:cxnSpLocks/>
            </p:cNvCxnSpPr>
            <p:nvPr/>
          </p:nvCxnSpPr>
          <p:spPr>
            <a:xfrm flipV="1">
              <a:off x="5754318" y="4203360"/>
              <a:ext cx="398007" cy="3515"/>
            </a:xfrm>
            <a:prstGeom prst="line">
              <a:avLst/>
            </a:prstGeom>
            <a:ln w="28575"/>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190098AD-ED7A-EC89-7DE4-8BF557E9BF25}"/>
                </a:ext>
              </a:extLst>
            </p:cNvPr>
            <p:cNvCxnSpPr>
              <a:cxnSpLocks/>
            </p:cNvCxnSpPr>
            <p:nvPr/>
          </p:nvCxnSpPr>
          <p:spPr>
            <a:xfrm flipV="1">
              <a:off x="6243113" y="4199845"/>
              <a:ext cx="398007" cy="3515"/>
            </a:xfrm>
            <a:prstGeom prst="line">
              <a:avLst/>
            </a:prstGeom>
            <a:ln w="28575"/>
          </p:spPr>
          <p:style>
            <a:lnRef idx="1">
              <a:schemeClr val="dk1"/>
            </a:lnRef>
            <a:fillRef idx="0">
              <a:schemeClr val="dk1"/>
            </a:fillRef>
            <a:effectRef idx="0">
              <a:schemeClr val="dk1"/>
            </a:effectRef>
            <a:fontRef idx="minor">
              <a:schemeClr val="tx1"/>
            </a:fontRef>
          </p:style>
        </p:cxnSp>
      </p:grpSp>
      <p:grpSp>
        <p:nvGrpSpPr>
          <p:cNvPr id="41" name="Group 40">
            <a:extLst>
              <a:ext uri="{FF2B5EF4-FFF2-40B4-BE49-F238E27FC236}">
                <a16:creationId xmlns:a16="http://schemas.microsoft.com/office/drawing/2014/main" id="{77CF7C7E-2B8A-9EC0-C6DD-346C38AD0C93}"/>
              </a:ext>
            </a:extLst>
          </p:cNvPr>
          <p:cNvGrpSpPr/>
          <p:nvPr/>
        </p:nvGrpSpPr>
        <p:grpSpPr>
          <a:xfrm>
            <a:off x="7315200" y="4325262"/>
            <a:ext cx="1569944" cy="571728"/>
            <a:chOff x="4724400" y="4876800"/>
            <a:chExt cx="1569944" cy="571728"/>
          </a:xfrm>
        </p:grpSpPr>
        <p:sp>
          <p:nvSpPr>
            <p:cNvPr id="30" name="Flowchart: Connector 29">
              <a:extLst>
                <a:ext uri="{FF2B5EF4-FFF2-40B4-BE49-F238E27FC236}">
                  <a16:creationId xmlns:a16="http://schemas.microsoft.com/office/drawing/2014/main" id="{6066BEDA-A981-8F31-4D15-DAF0D18C5FC6}"/>
                </a:ext>
              </a:extLst>
            </p:cNvPr>
            <p:cNvSpPr/>
            <p:nvPr/>
          </p:nvSpPr>
          <p:spPr>
            <a:xfrm>
              <a:off x="4724400" y="4880315"/>
              <a:ext cx="144000" cy="144000"/>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MY"/>
            </a:p>
          </p:txBody>
        </p:sp>
        <p:sp>
          <p:nvSpPr>
            <p:cNvPr id="31" name="Flowchart: Connector 30">
              <a:extLst>
                <a:ext uri="{FF2B5EF4-FFF2-40B4-BE49-F238E27FC236}">
                  <a16:creationId xmlns:a16="http://schemas.microsoft.com/office/drawing/2014/main" id="{2A603370-916E-933B-F8B9-90B5D8224D3F}"/>
                </a:ext>
              </a:extLst>
            </p:cNvPr>
            <p:cNvSpPr/>
            <p:nvPr/>
          </p:nvSpPr>
          <p:spPr>
            <a:xfrm>
              <a:off x="6131116" y="4876800"/>
              <a:ext cx="144000" cy="144000"/>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MY"/>
            </a:p>
          </p:txBody>
        </p:sp>
        <p:sp>
          <p:nvSpPr>
            <p:cNvPr id="32" name="Flowchart: Connector 31">
              <a:extLst>
                <a:ext uri="{FF2B5EF4-FFF2-40B4-BE49-F238E27FC236}">
                  <a16:creationId xmlns:a16="http://schemas.microsoft.com/office/drawing/2014/main" id="{41BDD807-44FA-2BC0-B326-DBCABE138242}"/>
                </a:ext>
              </a:extLst>
            </p:cNvPr>
            <p:cNvSpPr/>
            <p:nvPr/>
          </p:nvSpPr>
          <p:spPr>
            <a:xfrm>
              <a:off x="6150344" y="5304528"/>
              <a:ext cx="144000" cy="144000"/>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MY"/>
            </a:p>
          </p:txBody>
        </p:sp>
        <p:sp>
          <p:nvSpPr>
            <p:cNvPr id="33" name="Flowchart: Connector 32">
              <a:extLst>
                <a:ext uri="{FF2B5EF4-FFF2-40B4-BE49-F238E27FC236}">
                  <a16:creationId xmlns:a16="http://schemas.microsoft.com/office/drawing/2014/main" id="{B7AC3149-573B-5C81-7E5B-11E78AFD6887}"/>
                </a:ext>
              </a:extLst>
            </p:cNvPr>
            <p:cNvSpPr/>
            <p:nvPr/>
          </p:nvSpPr>
          <p:spPr>
            <a:xfrm>
              <a:off x="5691572" y="4876800"/>
              <a:ext cx="144000" cy="144000"/>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MY"/>
            </a:p>
          </p:txBody>
        </p:sp>
        <p:sp>
          <p:nvSpPr>
            <p:cNvPr id="34" name="Flowchart: Connector 33">
              <a:extLst>
                <a:ext uri="{FF2B5EF4-FFF2-40B4-BE49-F238E27FC236}">
                  <a16:creationId xmlns:a16="http://schemas.microsoft.com/office/drawing/2014/main" id="{FA5FA9E6-69DB-D4C1-6285-8B28418C0548}"/>
                </a:ext>
              </a:extLst>
            </p:cNvPr>
            <p:cNvSpPr/>
            <p:nvPr/>
          </p:nvSpPr>
          <p:spPr>
            <a:xfrm>
              <a:off x="5180028" y="4876800"/>
              <a:ext cx="144000" cy="144000"/>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MY"/>
            </a:p>
          </p:txBody>
        </p:sp>
        <p:cxnSp>
          <p:nvCxnSpPr>
            <p:cNvPr id="35" name="Straight Connector 34">
              <a:extLst>
                <a:ext uri="{FF2B5EF4-FFF2-40B4-BE49-F238E27FC236}">
                  <a16:creationId xmlns:a16="http://schemas.microsoft.com/office/drawing/2014/main" id="{D8CDE600-77CE-AAA6-53B3-46AEA41BB053}"/>
                </a:ext>
              </a:extLst>
            </p:cNvPr>
            <p:cNvCxnSpPr>
              <a:stCxn id="30" idx="6"/>
              <a:endCxn id="34" idx="4"/>
            </p:cNvCxnSpPr>
            <p:nvPr/>
          </p:nvCxnSpPr>
          <p:spPr>
            <a:xfrm flipV="1">
              <a:off x="4868400" y="4948800"/>
              <a:ext cx="311628" cy="3515"/>
            </a:xfrm>
            <a:prstGeom prst="line">
              <a:avLst/>
            </a:prstGeom>
            <a:ln w="28575"/>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C41F6607-5CDB-E327-781D-9B5A59F24790}"/>
                </a:ext>
              </a:extLst>
            </p:cNvPr>
            <p:cNvCxnSpPr>
              <a:cxnSpLocks/>
              <a:endCxn id="33" idx="2"/>
            </p:cNvCxnSpPr>
            <p:nvPr/>
          </p:nvCxnSpPr>
          <p:spPr>
            <a:xfrm flipV="1">
              <a:off x="5293565" y="4948800"/>
              <a:ext cx="398007" cy="3515"/>
            </a:xfrm>
            <a:prstGeom prst="line">
              <a:avLst/>
            </a:prstGeom>
            <a:ln w="28575"/>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4CDF200D-CE02-7E2C-2287-57DF1C3C6BFC}"/>
                </a:ext>
              </a:extLst>
            </p:cNvPr>
            <p:cNvCxnSpPr>
              <a:cxnSpLocks/>
            </p:cNvCxnSpPr>
            <p:nvPr/>
          </p:nvCxnSpPr>
          <p:spPr>
            <a:xfrm flipV="1">
              <a:off x="5735090" y="4965360"/>
              <a:ext cx="398007" cy="3515"/>
            </a:xfrm>
            <a:prstGeom prst="line">
              <a:avLst/>
            </a:prstGeom>
            <a:ln w="28575"/>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B0CFA2B8-E386-FFE7-C11B-B62FDDBB1C71}"/>
                </a:ext>
              </a:extLst>
            </p:cNvPr>
            <p:cNvCxnSpPr>
              <a:cxnSpLocks/>
              <a:stCxn id="31" idx="4"/>
              <a:endCxn id="32" idx="4"/>
            </p:cNvCxnSpPr>
            <p:nvPr/>
          </p:nvCxnSpPr>
          <p:spPr>
            <a:xfrm>
              <a:off x="6203116" y="5020800"/>
              <a:ext cx="19228" cy="427728"/>
            </a:xfrm>
            <a:prstGeom prst="line">
              <a:avLst/>
            </a:prstGeom>
            <a:ln w="28575"/>
          </p:spPr>
          <p:style>
            <a:lnRef idx="1">
              <a:schemeClr val="dk1"/>
            </a:lnRef>
            <a:fillRef idx="0">
              <a:schemeClr val="dk1"/>
            </a:fillRef>
            <a:effectRef idx="0">
              <a:schemeClr val="dk1"/>
            </a:effectRef>
            <a:fontRef idx="minor">
              <a:schemeClr val="tx1"/>
            </a:fontRef>
          </p:style>
        </p:cxnSp>
      </p:grpSp>
      <p:sp>
        <p:nvSpPr>
          <p:cNvPr id="42" name="TextBox 41">
            <a:extLst>
              <a:ext uri="{FF2B5EF4-FFF2-40B4-BE49-F238E27FC236}">
                <a16:creationId xmlns:a16="http://schemas.microsoft.com/office/drawing/2014/main" id="{94DC5EE3-BABA-E00E-6351-B3C688712FC4}"/>
              </a:ext>
            </a:extLst>
          </p:cNvPr>
          <p:cNvSpPr txBox="1"/>
          <p:nvPr/>
        </p:nvSpPr>
        <p:spPr>
          <a:xfrm>
            <a:off x="6704920" y="4229156"/>
            <a:ext cx="838200" cy="369332"/>
          </a:xfrm>
          <a:prstGeom prst="rect">
            <a:avLst/>
          </a:prstGeom>
          <a:noFill/>
        </p:spPr>
        <p:txBody>
          <a:bodyPr wrap="square" rtlCol="0">
            <a:spAutoFit/>
          </a:bodyPr>
          <a:lstStyle/>
          <a:p>
            <a:r>
              <a:rPr lang="en-MY" dirty="0"/>
              <a:t>or</a:t>
            </a:r>
          </a:p>
        </p:txBody>
      </p:sp>
      <p:cxnSp>
        <p:nvCxnSpPr>
          <p:cNvPr id="44" name="Straight Connector 43">
            <a:extLst>
              <a:ext uri="{FF2B5EF4-FFF2-40B4-BE49-F238E27FC236}">
                <a16:creationId xmlns:a16="http://schemas.microsoft.com/office/drawing/2014/main" id="{A02A6752-6FA5-D9F9-CD41-C9EA6276B97F}"/>
              </a:ext>
            </a:extLst>
          </p:cNvPr>
          <p:cNvCxnSpPr/>
          <p:nvPr/>
        </p:nvCxnSpPr>
        <p:spPr>
          <a:xfrm>
            <a:off x="3886200" y="3505200"/>
            <a:ext cx="0" cy="3200400"/>
          </a:xfrm>
          <a:prstGeom prst="line">
            <a:avLst/>
          </a:prstGeom>
        </p:spPr>
        <p:style>
          <a:lnRef idx="1">
            <a:schemeClr val="accent1"/>
          </a:lnRef>
          <a:fillRef idx="0">
            <a:schemeClr val="accent1"/>
          </a:fillRef>
          <a:effectRef idx="0">
            <a:schemeClr val="accent1"/>
          </a:effectRef>
          <a:fontRef idx="minor">
            <a:schemeClr val="tx1"/>
          </a:fontRef>
        </p:style>
      </p:cxnSp>
      <p:grpSp>
        <p:nvGrpSpPr>
          <p:cNvPr id="58" name="Group 57">
            <a:extLst>
              <a:ext uri="{FF2B5EF4-FFF2-40B4-BE49-F238E27FC236}">
                <a16:creationId xmlns:a16="http://schemas.microsoft.com/office/drawing/2014/main" id="{5AD15EF7-EEE7-2435-C588-793E332B95CB}"/>
              </a:ext>
            </a:extLst>
          </p:cNvPr>
          <p:cNvGrpSpPr/>
          <p:nvPr/>
        </p:nvGrpSpPr>
        <p:grpSpPr>
          <a:xfrm>
            <a:off x="4567800" y="5621939"/>
            <a:ext cx="1550716" cy="563919"/>
            <a:chOff x="4567800" y="5621939"/>
            <a:chExt cx="1550716" cy="563919"/>
          </a:xfrm>
        </p:grpSpPr>
        <p:sp>
          <p:nvSpPr>
            <p:cNvPr id="46" name="Flowchart: Connector 45">
              <a:extLst>
                <a:ext uri="{FF2B5EF4-FFF2-40B4-BE49-F238E27FC236}">
                  <a16:creationId xmlns:a16="http://schemas.microsoft.com/office/drawing/2014/main" id="{FF6D80F2-93AC-B6ED-48A7-F41077A18D27}"/>
                </a:ext>
              </a:extLst>
            </p:cNvPr>
            <p:cNvSpPr/>
            <p:nvPr/>
          </p:nvSpPr>
          <p:spPr>
            <a:xfrm>
              <a:off x="4567800" y="5625454"/>
              <a:ext cx="144000" cy="144000"/>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MY"/>
            </a:p>
          </p:txBody>
        </p:sp>
        <p:sp>
          <p:nvSpPr>
            <p:cNvPr id="47" name="Flowchart: Connector 46">
              <a:extLst>
                <a:ext uri="{FF2B5EF4-FFF2-40B4-BE49-F238E27FC236}">
                  <a16:creationId xmlns:a16="http://schemas.microsoft.com/office/drawing/2014/main" id="{0860383C-705E-1EA5-1850-ADD9033C71C4}"/>
                </a:ext>
              </a:extLst>
            </p:cNvPr>
            <p:cNvSpPr/>
            <p:nvPr/>
          </p:nvSpPr>
          <p:spPr>
            <a:xfrm>
              <a:off x="5974516" y="5621939"/>
              <a:ext cx="144000" cy="144000"/>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MY"/>
            </a:p>
          </p:txBody>
        </p:sp>
        <p:sp>
          <p:nvSpPr>
            <p:cNvPr id="48" name="Flowchart: Connector 47">
              <a:extLst>
                <a:ext uri="{FF2B5EF4-FFF2-40B4-BE49-F238E27FC236}">
                  <a16:creationId xmlns:a16="http://schemas.microsoft.com/office/drawing/2014/main" id="{84EF9EF5-DA80-1C3A-4B00-0E272DC55D96}"/>
                </a:ext>
              </a:extLst>
            </p:cNvPr>
            <p:cNvSpPr/>
            <p:nvPr/>
          </p:nvSpPr>
          <p:spPr>
            <a:xfrm>
              <a:off x="5534972" y="6041858"/>
              <a:ext cx="144000" cy="144000"/>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MY"/>
            </a:p>
          </p:txBody>
        </p:sp>
        <p:sp>
          <p:nvSpPr>
            <p:cNvPr id="49" name="Flowchart: Connector 48">
              <a:extLst>
                <a:ext uri="{FF2B5EF4-FFF2-40B4-BE49-F238E27FC236}">
                  <a16:creationId xmlns:a16="http://schemas.microsoft.com/office/drawing/2014/main" id="{B2EA9A13-6231-ED9B-7FB8-DB888B7B133A}"/>
                </a:ext>
              </a:extLst>
            </p:cNvPr>
            <p:cNvSpPr/>
            <p:nvPr/>
          </p:nvSpPr>
          <p:spPr>
            <a:xfrm>
              <a:off x="5534972" y="5621939"/>
              <a:ext cx="144000" cy="144000"/>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MY"/>
            </a:p>
          </p:txBody>
        </p:sp>
        <p:sp>
          <p:nvSpPr>
            <p:cNvPr id="50" name="Flowchart: Connector 49">
              <a:extLst>
                <a:ext uri="{FF2B5EF4-FFF2-40B4-BE49-F238E27FC236}">
                  <a16:creationId xmlns:a16="http://schemas.microsoft.com/office/drawing/2014/main" id="{61E6BC18-6DF4-CED8-A4DF-5A0CE9C20E9B}"/>
                </a:ext>
              </a:extLst>
            </p:cNvPr>
            <p:cNvSpPr/>
            <p:nvPr/>
          </p:nvSpPr>
          <p:spPr>
            <a:xfrm>
              <a:off x="5023428" y="5621939"/>
              <a:ext cx="144000" cy="144000"/>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MY"/>
            </a:p>
          </p:txBody>
        </p:sp>
        <p:cxnSp>
          <p:nvCxnSpPr>
            <p:cNvPr id="51" name="Straight Connector 50">
              <a:extLst>
                <a:ext uri="{FF2B5EF4-FFF2-40B4-BE49-F238E27FC236}">
                  <a16:creationId xmlns:a16="http://schemas.microsoft.com/office/drawing/2014/main" id="{D647649E-D356-8D83-A897-34AB3801E7D0}"/>
                </a:ext>
              </a:extLst>
            </p:cNvPr>
            <p:cNvCxnSpPr>
              <a:stCxn id="46" idx="6"/>
              <a:endCxn id="50" idx="4"/>
            </p:cNvCxnSpPr>
            <p:nvPr/>
          </p:nvCxnSpPr>
          <p:spPr>
            <a:xfrm flipV="1">
              <a:off x="4711800" y="5693939"/>
              <a:ext cx="311628" cy="3515"/>
            </a:xfrm>
            <a:prstGeom prst="line">
              <a:avLst/>
            </a:prstGeom>
            <a:ln w="28575"/>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id="{F3003E97-8796-954E-1C14-A07CADDBA45E}"/>
                </a:ext>
              </a:extLst>
            </p:cNvPr>
            <p:cNvCxnSpPr>
              <a:cxnSpLocks/>
              <a:endCxn id="49" idx="2"/>
            </p:cNvCxnSpPr>
            <p:nvPr/>
          </p:nvCxnSpPr>
          <p:spPr>
            <a:xfrm flipV="1">
              <a:off x="5136965" y="5693939"/>
              <a:ext cx="398007" cy="3515"/>
            </a:xfrm>
            <a:prstGeom prst="line">
              <a:avLst/>
            </a:prstGeom>
            <a:ln w="28575"/>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id="{72791D38-9982-B00D-E1EA-92A2357D9415}"/>
                </a:ext>
              </a:extLst>
            </p:cNvPr>
            <p:cNvCxnSpPr>
              <a:cxnSpLocks/>
            </p:cNvCxnSpPr>
            <p:nvPr/>
          </p:nvCxnSpPr>
          <p:spPr>
            <a:xfrm flipV="1">
              <a:off x="5578490" y="5710499"/>
              <a:ext cx="398007" cy="3515"/>
            </a:xfrm>
            <a:prstGeom prst="line">
              <a:avLst/>
            </a:prstGeom>
            <a:ln w="28575"/>
          </p:spPr>
          <p:style>
            <a:lnRef idx="1">
              <a:schemeClr val="dk1"/>
            </a:lnRef>
            <a:fillRef idx="0">
              <a:schemeClr val="dk1"/>
            </a:fillRef>
            <a:effectRef idx="0">
              <a:schemeClr val="dk1"/>
            </a:effectRef>
            <a:fontRef idx="minor">
              <a:schemeClr val="tx1"/>
            </a:fontRef>
          </p:style>
        </p:cxnSp>
        <p:cxnSp>
          <p:nvCxnSpPr>
            <p:cNvPr id="54" name="Straight Connector 53">
              <a:extLst>
                <a:ext uri="{FF2B5EF4-FFF2-40B4-BE49-F238E27FC236}">
                  <a16:creationId xmlns:a16="http://schemas.microsoft.com/office/drawing/2014/main" id="{4F20C60C-7CDD-8A65-5F11-1D49C408EF83}"/>
                </a:ext>
              </a:extLst>
            </p:cNvPr>
            <p:cNvCxnSpPr>
              <a:cxnSpLocks/>
            </p:cNvCxnSpPr>
            <p:nvPr/>
          </p:nvCxnSpPr>
          <p:spPr>
            <a:xfrm>
              <a:off x="5608513" y="5736072"/>
              <a:ext cx="0" cy="355728"/>
            </a:xfrm>
            <a:prstGeom prst="line">
              <a:avLst/>
            </a:prstGeom>
            <a:ln w="28575"/>
          </p:spPr>
          <p:style>
            <a:lnRef idx="1">
              <a:schemeClr val="dk1"/>
            </a:lnRef>
            <a:fillRef idx="0">
              <a:schemeClr val="dk1"/>
            </a:fillRef>
            <a:effectRef idx="0">
              <a:schemeClr val="dk1"/>
            </a:effectRef>
            <a:fontRef idx="minor">
              <a:schemeClr val="tx1"/>
            </a:fontRef>
          </p:style>
        </p:cxnSp>
      </p:grpSp>
      <p:sp>
        <p:nvSpPr>
          <p:cNvPr id="59" name="Arrow: Left 58">
            <a:extLst>
              <a:ext uri="{FF2B5EF4-FFF2-40B4-BE49-F238E27FC236}">
                <a16:creationId xmlns:a16="http://schemas.microsoft.com/office/drawing/2014/main" id="{49B4F486-FD49-5FB4-E73B-CD45102AC869}"/>
              </a:ext>
            </a:extLst>
          </p:cNvPr>
          <p:cNvSpPr/>
          <p:nvPr/>
        </p:nvSpPr>
        <p:spPr>
          <a:xfrm>
            <a:off x="6360571" y="5511836"/>
            <a:ext cx="1667340" cy="620116"/>
          </a:xfrm>
          <a:prstGeom prst="lef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MY" dirty="0"/>
              <a:t>Not a L</a:t>
            </a:r>
            <a:r>
              <a:rPr lang="en-MY" baseline="-25000" dirty="0"/>
              <a:t>5.</a:t>
            </a:r>
            <a:endParaRPr lang="en-MY" dirty="0"/>
          </a:p>
        </p:txBody>
      </p:sp>
    </p:spTree>
    <p:extLst>
      <p:ext uri="{BB962C8B-B14F-4D97-AF65-F5344CB8AC3E}">
        <p14:creationId xmlns:p14="http://schemas.microsoft.com/office/powerpoint/2010/main" val="3784365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randombar(horizontal)">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randombar(horizontal)">
                                      <p:cBhvr>
                                        <p:cTn id="32" dur="500"/>
                                        <p:tgtEl>
                                          <p:spTgt spid="2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2"/>
                                        </p:tgtEl>
                                        <p:attrNameLst>
                                          <p:attrName>style.visibility</p:attrName>
                                        </p:attrNameLst>
                                      </p:cBhvr>
                                      <p:to>
                                        <p:strVal val="visible"/>
                                      </p:to>
                                    </p:set>
                                    <p:animEffect transition="in" filter="fade">
                                      <p:cBhvr>
                                        <p:cTn id="37" dur="500"/>
                                        <p:tgtEl>
                                          <p:spTgt spid="42"/>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41"/>
                                        </p:tgtEl>
                                        <p:attrNameLst>
                                          <p:attrName>style.visibility</p:attrName>
                                        </p:attrNameLst>
                                      </p:cBhvr>
                                      <p:to>
                                        <p:strVal val="visible"/>
                                      </p:to>
                                    </p:set>
                                    <p:animEffect transition="in" filter="randombar(horizontal)">
                                      <p:cBhvr>
                                        <p:cTn id="42" dur="500"/>
                                        <p:tgtEl>
                                          <p:spTgt spid="41"/>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58"/>
                                        </p:tgtEl>
                                        <p:attrNameLst>
                                          <p:attrName>style.visibility</p:attrName>
                                        </p:attrNameLst>
                                      </p:cBhvr>
                                      <p:to>
                                        <p:strVal val="visible"/>
                                      </p:to>
                                    </p:set>
                                    <p:animEffect transition="in" filter="randombar(horizontal)">
                                      <p:cBhvr>
                                        <p:cTn id="47" dur="500"/>
                                        <p:tgtEl>
                                          <p:spTgt spid="58"/>
                                        </p:tgtEl>
                                      </p:cBhvr>
                                    </p:animEffect>
                                  </p:childTnLst>
                                </p:cTn>
                              </p:par>
                            </p:childTnLst>
                          </p:cTn>
                        </p:par>
                      </p:childTnLst>
                    </p:cTn>
                  </p:par>
                  <p:par>
                    <p:cTn id="48" fill="hold">
                      <p:stCondLst>
                        <p:cond delay="indefinite"/>
                      </p:stCondLst>
                      <p:childTnLst>
                        <p:par>
                          <p:cTn id="49" fill="hold">
                            <p:stCondLst>
                              <p:cond delay="0"/>
                            </p:stCondLst>
                            <p:childTnLst>
                              <p:par>
                                <p:cTn id="50" presetID="31" presetClass="entr" presetSubtype="0" fill="hold" grpId="0" nodeType="clickEffect">
                                  <p:stCondLst>
                                    <p:cond delay="0"/>
                                  </p:stCondLst>
                                  <p:childTnLst>
                                    <p:set>
                                      <p:cBhvr>
                                        <p:cTn id="51" dur="1" fill="hold">
                                          <p:stCondLst>
                                            <p:cond delay="0"/>
                                          </p:stCondLst>
                                        </p:cTn>
                                        <p:tgtEl>
                                          <p:spTgt spid="59"/>
                                        </p:tgtEl>
                                        <p:attrNameLst>
                                          <p:attrName>style.visibility</p:attrName>
                                        </p:attrNameLst>
                                      </p:cBhvr>
                                      <p:to>
                                        <p:strVal val="visible"/>
                                      </p:to>
                                    </p:set>
                                    <p:anim calcmode="lin" valueType="num">
                                      <p:cBhvr>
                                        <p:cTn id="52" dur="1000" fill="hold"/>
                                        <p:tgtEl>
                                          <p:spTgt spid="59"/>
                                        </p:tgtEl>
                                        <p:attrNameLst>
                                          <p:attrName>ppt_w</p:attrName>
                                        </p:attrNameLst>
                                      </p:cBhvr>
                                      <p:tavLst>
                                        <p:tav tm="0">
                                          <p:val>
                                            <p:fltVal val="0"/>
                                          </p:val>
                                        </p:tav>
                                        <p:tav tm="100000">
                                          <p:val>
                                            <p:strVal val="#ppt_w"/>
                                          </p:val>
                                        </p:tav>
                                      </p:tavLst>
                                    </p:anim>
                                    <p:anim calcmode="lin" valueType="num">
                                      <p:cBhvr>
                                        <p:cTn id="53" dur="1000" fill="hold"/>
                                        <p:tgtEl>
                                          <p:spTgt spid="59"/>
                                        </p:tgtEl>
                                        <p:attrNameLst>
                                          <p:attrName>ppt_h</p:attrName>
                                        </p:attrNameLst>
                                      </p:cBhvr>
                                      <p:tavLst>
                                        <p:tav tm="0">
                                          <p:val>
                                            <p:fltVal val="0"/>
                                          </p:val>
                                        </p:tav>
                                        <p:tav tm="100000">
                                          <p:val>
                                            <p:strVal val="#ppt_h"/>
                                          </p:val>
                                        </p:tav>
                                      </p:tavLst>
                                    </p:anim>
                                    <p:anim calcmode="lin" valueType="num">
                                      <p:cBhvr>
                                        <p:cTn id="54" dur="1000" fill="hold"/>
                                        <p:tgtEl>
                                          <p:spTgt spid="59"/>
                                        </p:tgtEl>
                                        <p:attrNameLst>
                                          <p:attrName>style.rotation</p:attrName>
                                        </p:attrNameLst>
                                      </p:cBhvr>
                                      <p:tavLst>
                                        <p:tav tm="0">
                                          <p:val>
                                            <p:fltVal val="90"/>
                                          </p:val>
                                        </p:tav>
                                        <p:tav tm="100000">
                                          <p:val>
                                            <p:fltVal val="0"/>
                                          </p:val>
                                        </p:tav>
                                      </p:tavLst>
                                    </p:anim>
                                    <p:animEffect transition="in" filter="fade">
                                      <p:cBhvr>
                                        <p:cTn id="55" dur="10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5" grpId="0"/>
      <p:bldP spid="42" grpId="0"/>
      <p:bldP spid="5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498080" cy="868362"/>
          </a:xfrm>
        </p:spPr>
        <p:txBody>
          <a:bodyPr/>
          <a:lstStyle/>
          <a:p>
            <a:pPr algn="ctr"/>
            <a:r>
              <a:rPr lang="en-US" b="1" dirty="0"/>
              <a:t>BIPARTITE GRAPH</a:t>
            </a:r>
          </a:p>
        </p:txBody>
      </p:sp>
      <p:sp>
        <p:nvSpPr>
          <p:cNvPr id="3" name="Content Placeholder 2"/>
          <p:cNvSpPr>
            <a:spLocks noGrp="1"/>
          </p:cNvSpPr>
          <p:nvPr>
            <p:ph idx="1"/>
          </p:nvPr>
        </p:nvSpPr>
        <p:spPr>
          <a:xfrm>
            <a:off x="1447800" y="838200"/>
            <a:ext cx="7543800" cy="2438400"/>
          </a:xfrm>
        </p:spPr>
        <p:txBody>
          <a:bodyPr>
            <a:normAutofit fontScale="92500" lnSpcReduction="20000"/>
          </a:bodyPr>
          <a:lstStyle/>
          <a:p>
            <a:pPr>
              <a:buFont typeface="Wingdings" panose="05000000000000000000" pitchFamily="2" charset="2"/>
              <a:buChar char="q"/>
            </a:pPr>
            <a:r>
              <a:rPr lang="en-US" sz="2000" dirty="0"/>
              <a:t>A simple graph </a:t>
            </a:r>
            <a:r>
              <a:rPr lang="en-US" sz="2000" i="1" dirty="0"/>
              <a:t>G </a:t>
            </a:r>
            <a:r>
              <a:rPr lang="en-US" sz="2000" dirty="0"/>
              <a:t>is called </a:t>
            </a:r>
            <a:r>
              <a:rPr lang="en-US" sz="2000" b="1" dirty="0"/>
              <a:t>bipartite </a:t>
            </a:r>
            <a:r>
              <a:rPr lang="en-US" sz="2000" dirty="0"/>
              <a:t>if its vertex set </a:t>
            </a:r>
            <a:r>
              <a:rPr lang="en-US" sz="2000" i="1" dirty="0"/>
              <a:t>V </a:t>
            </a:r>
            <a:r>
              <a:rPr lang="en-US" sz="2000" dirty="0"/>
              <a:t>can be partitioned into two disjoint sets </a:t>
            </a:r>
            <a:r>
              <a:rPr lang="en-US" sz="2000" i="1" dirty="0"/>
              <a:t>V1 </a:t>
            </a:r>
            <a:r>
              <a:rPr lang="en-US" sz="2000" dirty="0"/>
              <a:t>and </a:t>
            </a:r>
            <a:r>
              <a:rPr lang="en-US" sz="2000" i="1" dirty="0"/>
              <a:t>V2 </a:t>
            </a:r>
            <a:r>
              <a:rPr lang="en-US" sz="2000" dirty="0"/>
              <a:t>such that every edge in the graph connects a vertex in </a:t>
            </a:r>
            <a:r>
              <a:rPr lang="en-US" sz="2000" i="1" dirty="0"/>
              <a:t>V1 </a:t>
            </a:r>
            <a:r>
              <a:rPr lang="en-US" sz="2000" dirty="0"/>
              <a:t>and a vertex in </a:t>
            </a:r>
            <a:r>
              <a:rPr lang="en-US" sz="2000" i="1" dirty="0"/>
              <a:t>V2</a:t>
            </a:r>
            <a:r>
              <a:rPr lang="en-US" sz="2000" dirty="0"/>
              <a:t>. It cannot be an edge in </a:t>
            </a:r>
            <a:r>
              <a:rPr lang="en-US" sz="2000" i="1" dirty="0"/>
              <a:t>G </a:t>
            </a:r>
            <a:r>
              <a:rPr lang="en-US" sz="2000" dirty="0"/>
              <a:t>connects either two vertices in same vertex set. </a:t>
            </a:r>
          </a:p>
          <a:p>
            <a:pPr>
              <a:buFont typeface="Wingdings" panose="05000000000000000000" pitchFamily="2" charset="2"/>
              <a:buChar char="q"/>
            </a:pPr>
            <a:r>
              <a:rPr lang="en-US" sz="2000" dirty="0"/>
              <a:t>The </a:t>
            </a:r>
            <a:r>
              <a:rPr lang="en-US" sz="2000" b="1" dirty="0"/>
              <a:t>complete bipartite graph on (</a:t>
            </a:r>
            <a:r>
              <a:rPr lang="en-US" sz="2000" b="1" i="1" dirty="0"/>
              <a:t>m, n</a:t>
            </a:r>
            <a:r>
              <a:rPr lang="en-US" sz="2000" b="1" dirty="0"/>
              <a:t>) vertices, </a:t>
            </a:r>
            <a:r>
              <a:rPr lang="en-US" sz="2000" dirty="0"/>
              <a:t>denoted </a:t>
            </a:r>
            <a:r>
              <a:rPr lang="en-US" sz="2000" b="1" i="1" dirty="0"/>
              <a:t>Km, n </a:t>
            </a:r>
            <a:r>
              <a:rPr lang="en-US" sz="2000" dirty="0"/>
              <a:t>is the graph that has its vertex set partitioned into two subsets of </a:t>
            </a:r>
            <a:r>
              <a:rPr lang="en-US" sz="2000" i="1" dirty="0"/>
              <a:t>m </a:t>
            </a:r>
            <a:r>
              <a:rPr lang="en-US" sz="2000" dirty="0"/>
              <a:t>and </a:t>
            </a:r>
            <a:r>
              <a:rPr lang="en-US" sz="2000" i="1" dirty="0"/>
              <a:t>n </a:t>
            </a:r>
            <a:r>
              <a:rPr lang="en-US" sz="2000" dirty="0"/>
              <a:t>vertices, respectively. </a:t>
            </a:r>
          </a:p>
          <a:p>
            <a:pPr>
              <a:buFont typeface="Wingdings" panose="05000000000000000000" pitchFamily="2" charset="2"/>
              <a:buChar char="q"/>
            </a:pPr>
            <a:r>
              <a:rPr lang="en-US" sz="2000" dirty="0"/>
              <a:t>Example of complete bipartite graph:</a:t>
            </a:r>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372" t="5075" r="66589" b="52258"/>
          <a:stretch/>
        </p:blipFill>
        <p:spPr bwMode="auto">
          <a:xfrm>
            <a:off x="1905000" y="3316224"/>
            <a:ext cx="1950720" cy="15118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0955" t="5075" r="13068" b="52258"/>
          <a:stretch/>
        </p:blipFill>
        <p:spPr bwMode="auto">
          <a:xfrm>
            <a:off x="5410200" y="3316224"/>
            <a:ext cx="2023872" cy="15118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55656" r="57668"/>
          <a:stretch/>
        </p:blipFill>
        <p:spPr bwMode="auto">
          <a:xfrm>
            <a:off x="1371600" y="5029200"/>
            <a:ext cx="3297936" cy="15712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7809" t="57720"/>
          <a:stretch/>
        </p:blipFill>
        <p:spPr bwMode="auto">
          <a:xfrm>
            <a:off x="4803648" y="5029200"/>
            <a:ext cx="4066032" cy="15712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11538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146"/>
                                        </p:tgtEl>
                                        <p:attrNameLst>
                                          <p:attrName>style.visibility</p:attrName>
                                        </p:attrNameLst>
                                      </p:cBhvr>
                                      <p:to>
                                        <p:strVal val="visible"/>
                                      </p:to>
                                    </p:set>
                                    <p:animEffect transition="in" filter="fade">
                                      <p:cBhvr>
                                        <p:cTn id="22" dur="500"/>
                                        <p:tgtEl>
                                          <p:spTgt spid="614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5128" y="304800"/>
            <a:ext cx="6589199" cy="1280890"/>
          </a:xfrm>
        </p:spPr>
        <p:txBody>
          <a:bodyPr>
            <a:normAutofit/>
          </a:bodyPr>
          <a:lstStyle/>
          <a:p>
            <a:pPr algn="ctr"/>
            <a:r>
              <a:rPr lang="en-US" dirty="0"/>
              <a:t>EXAMPLE OF COMPLETE BIPARTITE GRAPH, K</a:t>
            </a:r>
            <a:r>
              <a:rPr lang="en-US" baseline="-25000" dirty="0"/>
              <a:t>3,4</a:t>
            </a:r>
            <a:endParaRPr lang="en-US" dirty="0"/>
          </a:p>
        </p:txBody>
      </p:sp>
      <p:sp>
        <p:nvSpPr>
          <p:cNvPr id="4" name="Flowchart: Connector 3"/>
          <p:cNvSpPr/>
          <p:nvPr/>
        </p:nvSpPr>
        <p:spPr>
          <a:xfrm>
            <a:off x="3581400" y="2438400"/>
            <a:ext cx="91440" cy="9144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Connector 4"/>
          <p:cNvSpPr/>
          <p:nvPr/>
        </p:nvSpPr>
        <p:spPr>
          <a:xfrm>
            <a:off x="4572000" y="2438400"/>
            <a:ext cx="91440" cy="9144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5486400" y="2432304"/>
            <a:ext cx="91440" cy="9144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Connector 6"/>
          <p:cNvSpPr/>
          <p:nvPr/>
        </p:nvSpPr>
        <p:spPr>
          <a:xfrm>
            <a:off x="2880360" y="3733800"/>
            <a:ext cx="91440" cy="9144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p:cNvSpPr/>
          <p:nvPr/>
        </p:nvSpPr>
        <p:spPr>
          <a:xfrm>
            <a:off x="4038600" y="3733800"/>
            <a:ext cx="91440" cy="9144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p:cNvSpPr/>
          <p:nvPr/>
        </p:nvSpPr>
        <p:spPr>
          <a:xfrm>
            <a:off x="5123688" y="3733800"/>
            <a:ext cx="91440" cy="9144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p:cNvSpPr/>
          <p:nvPr/>
        </p:nvSpPr>
        <p:spPr>
          <a:xfrm>
            <a:off x="6400800" y="3701471"/>
            <a:ext cx="91440" cy="9144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a:stCxn id="4" idx="3"/>
            <a:endCxn id="7" idx="7"/>
          </p:cNvCxnSpPr>
          <p:nvPr/>
        </p:nvCxnSpPr>
        <p:spPr>
          <a:xfrm flipH="1">
            <a:off x="2958409" y="2516449"/>
            <a:ext cx="636382" cy="123074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4" idx="4"/>
            <a:endCxn id="8" idx="1"/>
          </p:cNvCxnSpPr>
          <p:nvPr/>
        </p:nvCxnSpPr>
        <p:spPr>
          <a:xfrm>
            <a:off x="3627120" y="2529840"/>
            <a:ext cx="424871" cy="121735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a:stCxn id="4" idx="5"/>
            <a:endCxn id="9" idx="1"/>
          </p:cNvCxnSpPr>
          <p:nvPr/>
        </p:nvCxnSpPr>
        <p:spPr>
          <a:xfrm>
            <a:off x="3659449" y="2516449"/>
            <a:ext cx="1477630" cy="1230742"/>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4" idx="6"/>
            <a:endCxn id="10" idx="2"/>
          </p:cNvCxnSpPr>
          <p:nvPr/>
        </p:nvCxnSpPr>
        <p:spPr>
          <a:xfrm>
            <a:off x="3672840" y="2484120"/>
            <a:ext cx="2727960" cy="126307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a:stCxn id="5" idx="3"/>
            <a:endCxn id="7" idx="6"/>
          </p:cNvCxnSpPr>
          <p:nvPr/>
        </p:nvCxnSpPr>
        <p:spPr>
          <a:xfrm flipH="1">
            <a:off x="2971800" y="2516449"/>
            <a:ext cx="1613591" cy="1263071"/>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5" idx="3"/>
            <a:endCxn id="8" idx="7"/>
          </p:cNvCxnSpPr>
          <p:nvPr/>
        </p:nvCxnSpPr>
        <p:spPr>
          <a:xfrm flipH="1">
            <a:off x="4116649" y="2516449"/>
            <a:ext cx="468742" cy="1230742"/>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a:stCxn id="5" idx="5"/>
            <a:endCxn id="9" idx="0"/>
          </p:cNvCxnSpPr>
          <p:nvPr/>
        </p:nvCxnSpPr>
        <p:spPr>
          <a:xfrm>
            <a:off x="4650049" y="2516449"/>
            <a:ext cx="519359" cy="1217351"/>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a:stCxn id="5" idx="6"/>
            <a:endCxn id="10" idx="2"/>
          </p:cNvCxnSpPr>
          <p:nvPr/>
        </p:nvCxnSpPr>
        <p:spPr>
          <a:xfrm>
            <a:off x="4663440" y="2484120"/>
            <a:ext cx="1737360" cy="1263071"/>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p:cNvCxnSpPr>
            <a:stCxn id="6" idx="2"/>
            <a:endCxn id="7" idx="6"/>
          </p:cNvCxnSpPr>
          <p:nvPr/>
        </p:nvCxnSpPr>
        <p:spPr>
          <a:xfrm flipH="1">
            <a:off x="2971800" y="2478024"/>
            <a:ext cx="2514600" cy="1301496"/>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p:cNvCxnSpPr>
            <a:stCxn id="6" idx="3"/>
            <a:endCxn id="8" idx="6"/>
          </p:cNvCxnSpPr>
          <p:nvPr/>
        </p:nvCxnSpPr>
        <p:spPr>
          <a:xfrm flipH="1">
            <a:off x="4130040" y="2510353"/>
            <a:ext cx="1369751" cy="1269167"/>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p:cNvCxnSpPr>
            <a:stCxn id="6" idx="4"/>
            <a:endCxn id="9" idx="7"/>
          </p:cNvCxnSpPr>
          <p:nvPr/>
        </p:nvCxnSpPr>
        <p:spPr>
          <a:xfrm flipH="1">
            <a:off x="5201737" y="2523744"/>
            <a:ext cx="330383" cy="1223447"/>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p:cNvCxnSpPr>
            <a:stCxn id="6" idx="5"/>
            <a:endCxn id="10" idx="5"/>
          </p:cNvCxnSpPr>
          <p:nvPr/>
        </p:nvCxnSpPr>
        <p:spPr>
          <a:xfrm>
            <a:off x="5564449" y="2510353"/>
            <a:ext cx="914400" cy="126916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5421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5"/>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3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41"/>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44"/>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EXERCISE 2</a:t>
            </a:r>
          </a:p>
        </p:txBody>
      </p:sp>
      <p:sp>
        <p:nvSpPr>
          <p:cNvPr id="3" name="Content Placeholder 2"/>
          <p:cNvSpPr>
            <a:spLocks noGrp="1"/>
          </p:cNvSpPr>
          <p:nvPr>
            <p:ph idx="1"/>
          </p:nvPr>
        </p:nvSpPr>
        <p:spPr/>
        <p:txBody>
          <a:bodyPr/>
          <a:lstStyle/>
          <a:p>
            <a:pPr marL="514350" indent="-514350">
              <a:buAutoNum type="arabicParenR"/>
            </a:pPr>
            <a:r>
              <a:rPr lang="en-US" dirty="0"/>
              <a:t>Draw a simple graph with six vertices and nine edges.</a:t>
            </a:r>
          </a:p>
          <a:p>
            <a:pPr marL="514350" indent="-514350">
              <a:buAutoNum type="arabicParenR"/>
            </a:pPr>
            <a:r>
              <a:rPr lang="en-US" dirty="0"/>
              <a:t>Draw a complete graph, K</a:t>
            </a:r>
            <a:r>
              <a:rPr lang="en-US" baseline="-25000" dirty="0"/>
              <a:t>7</a:t>
            </a:r>
            <a:endParaRPr lang="en-US" dirty="0"/>
          </a:p>
          <a:p>
            <a:pPr marL="514350" indent="-514350">
              <a:buAutoNum type="arabicParenR"/>
            </a:pPr>
            <a:r>
              <a:rPr lang="en-US" dirty="0"/>
              <a:t>Draw a complete bipartite graph, K</a:t>
            </a:r>
            <a:r>
              <a:rPr lang="en-US" baseline="-25000" dirty="0"/>
              <a:t>5,4</a:t>
            </a:r>
          </a:p>
          <a:p>
            <a:pPr marL="514350" indent="-514350">
              <a:buAutoNum type="arabicParenR"/>
            </a:pPr>
            <a:r>
              <a:rPr lang="en-US" dirty="0"/>
              <a:t>Draw a discrete graph, D</a:t>
            </a:r>
            <a:r>
              <a:rPr lang="en-US" baseline="-25000" dirty="0"/>
              <a:t>7</a:t>
            </a:r>
          </a:p>
          <a:p>
            <a:pPr marL="514350" indent="-514350">
              <a:buAutoNum type="arabicParenR"/>
            </a:pPr>
            <a:r>
              <a:rPr lang="en-US" dirty="0"/>
              <a:t>Draw a linear graph, L</a:t>
            </a:r>
            <a:r>
              <a:rPr lang="en-US" baseline="-25000" dirty="0"/>
              <a:t>6</a:t>
            </a:r>
            <a:endParaRPr lang="en-US" dirty="0"/>
          </a:p>
        </p:txBody>
      </p:sp>
    </p:spTree>
    <p:extLst>
      <p:ext uri="{BB962C8B-B14F-4D97-AF65-F5344CB8AC3E}">
        <p14:creationId xmlns:p14="http://schemas.microsoft.com/office/powerpoint/2010/main" val="23413675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398C4-7C87-CA04-A0F7-129D02F0E22A}"/>
              </a:ext>
            </a:extLst>
          </p:cNvPr>
          <p:cNvSpPr>
            <a:spLocks noGrp="1"/>
          </p:cNvSpPr>
          <p:nvPr>
            <p:ph type="title"/>
          </p:nvPr>
        </p:nvSpPr>
        <p:spPr>
          <a:xfrm>
            <a:off x="1752600" y="199288"/>
            <a:ext cx="6589199" cy="747490"/>
          </a:xfrm>
        </p:spPr>
        <p:txBody>
          <a:bodyPr/>
          <a:lstStyle/>
          <a:p>
            <a:r>
              <a:rPr lang="en-MY" b="1" dirty="0"/>
              <a:t>PATH AND CYCLE (CIRCUIT)</a:t>
            </a:r>
          </a:p>
        </p:txBody>
      </p:sp>
      <p:sp>
        <p:nvSpPr>
          <p:cNvPr id="3" name="Content Placeholder 2">
            <a:extLst>
              <a:ext uri="{FF2B5EF4-FFF2-40B4-BE49-F238E27FC236}">
                <a16:creationId xmlns:a16="http://schemas.microsoft.com/office/drawing/2014/main" id="{CA009D44-3532-10DA-501A-6D789A995F7C}"/>
              </a:ext>
            </a:extLst>
          </p:cNvPr>
          <p:cNvSpPr>
            <a:spLocks noGrp="1"/>
          </p:cNvSpPr>
          <p:nvPr>
            <p:ph idx="1"/>
          </p:nvPr>
        </p:nvSpPr>
        <p:spPr>
          <a:xfrm>
            <a:off x="1751206" y="973282"/>
            <a:ext cx="7087994" cy="3598718"/>
          </a:xfrm>
        </p:spPr>
        <p:txBody>
          <a:bodyPr>
            <a:normAutofit lnSpcReduction="10000"/>
          </a:bodyPr>
          <a:lstStyle/>
          <a:p>
            <a:pPr>
              <a:buFont typeface="Wingdings" panose="05000000000000000000" pitchFamily="2" charset="2"/>
              <a:buChar char="q"/>
            </a:pPr>
            <a:r>
              <a:rPr lang="en-GB" b="1" dirty="0"/>
              <a:t>Path</a:t>
            </a:r>
            <a:r>
              <a:rPr lang="en-GB" dirty="0"/>
              <a:t> is a sequence of edges that begins at a vertex of a graph and travels from vertex to vertex along edges of the graph. </a:t>
            </a:r>
          </a:p>
          <a:p>
            <a:pPr>
              <a:buFont typeface="Wingdings" panose="05000000000000000000" pitchFamily="2" charset="2"/>
              <a:buChar char="q"/>
            </a:pPr>
            <a:r>
              <a:rPr lang="en-GB" dirty="0"/>
              <a:t>The path is called as </a:t>
            </a:r>
            <a:r>
              <a:rPr lang="en-GB" b="1" dirty="0"/>
              <a:t>cycle or circuit </a:t>
            </a:r>
            <a:r>
              <a:rPr lang="en-GB" dirty="0"/>
              <a:t>if it begins and ends at the same vertex. </a:t>
            </a:r>
          </a:p>
          <a:p>
            <a:pPr>
              <a:buFont typeface="Wingdings" panose="05000000000000000000" pitchFamily="2" charset="2"/>
              <a:buChar char="q"/>
            </a:pPr>
            <a:r>
              <a:rPr lang="en-GB" dirty="0"/>
              <a:t>Path or circuit with </a:t>
            </a:r>
            <a:r>
              <a:rPr lang="en-GB" b="1" dirty="0"/>
              <a:t>length </a:t>
            </a:r>
            <a:r>
              <a:rPr lang="en-GB" b="1" i="1" dirty="0"/>
              <a:t>n</a:t>
            </a:r>
            <a:r>
              <a:rPr lang="en-GB" dirty="0"/>
              <a:t> is a sequence with </a:t>
            </a:r>
            <a:r>
              <a:rPr lang="en-GB" b="1" i="1" dirty="0"/>
              <a:t>n</a:t>
            </a:r>
            <a:r>
              <a:rPr lang="en-GB" i="1" dirty="0"/>
              <a:t> </a:t>
            </a:r>
            <a:r>
              <a:rPr lang="en-GB" dirty="0"/>
              <a:t>edges.</a:t>
            </a:r>
          </a:p>
          <a:p>
            <a:pPr>
              <a:buFont typeface="Wingdings" panose="05000000000000000000" pitchFamily="2" charset="2"/>
              <a:buChar char="q"/>
            </a:pPr>
            <a:r>
              <a:rPr lang="en-GB" dirty="0"/>
              <a:t>A path or circuit is </a:t>
            </a:r>
            <a:r>
              <a:rPr lang="en-GB" b="1" dirty="0"/>
              <a:t>simple</a:t>
            </a:r>
            <a:r>
              <a:rPr lang="en-GB" dirty="0"/>
              <a:t> if it does not contain the same edge more than once.</a:t>
            </a:r>
          </a:p>
          <a:p>
            <a:pPr>
              <a:buFont typeface="Wingdings" panose="05000000000000000000" pitchFamily="2" charset="2"/>
              <a:buChar char="q"/>
            </a:pPr>
            <a:r>
              <a:rPr lang="en-GB" b="1" dirty="0"/>
              <a:t>Example:</a:t>
            </a:r>
            <a:r>
              <a:rPr lang="en-GB" dirty="0"/>
              <a:t> construct a path with length two, a path with length four, a circuit with length three, and a circuit with length four from the graph below.</a:t>
            </a:r>
            <a:endParaRPr lang="en-MY" dirty="0"/>
          </a:p>
        </p:txBody>
      </p:sp>
      <p:pic>
        <p:nvPicPr>
          <p:cNvPr id="4" name="Picture 2">
            <a:extLst>
              <a:ext uri="{FF2B5EF4-FFF2-40B4-BE49-F238E27FC236}">
                <a16:creationId xmlns:a16="http://schemas.microsoft.com/office/drawing/2014/main" id="{0EE1AB55-830E-8BEB-69CB-0C5110456B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6446" y="4419600"/>
            <a:ext cx="2592194" cy="2057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Scroll: Horizontal 4">
            <a:extLst>
              <a:ext uri="{FF2B5EF4-FFF2-40B4-BE49-F238E27FC236}">
                <a16:creationId xmlns:a16="http://schemas.microsoft.com/office/drawing/2014/main" id="{0F8921CE-BEEC-4145-768F-8ADD4F20FAD7}"/>
              </a:ext>
            </a:extLst>
          </p:cNvPr>
          <p:cNvSpPr/>
          <p:nvPr/>
        </p:nvSpPr>
        <p:spPr>
          <a:xfrm>
            <a:off x="4587240" y="4038600"/>
            <a:ext cx="4267200" cy="2819400"/>
          </a:xfrm>
          <a:prstGeom prst="horizontalScroll">
            <a:avLst>
              <a:gd name="adj" fmla="val 9116"/>
            </a:avLst>
          </a:prstGeom>
        </p:spPr>
        <p:style>
          <a:lnRef idx="1">
            <a:schemeClr val="accent3"/>
          </a:lnRef>
          <a:fillRef idx="2">
            <a:schemeClr val="accent3"/>
          </a:fillRef>
          <a:effectRef idx="1">
            <a:schemeClr val="accent3"/>
          </a:effectRef>
          <a:fontRef idx="minor">
            <a:schemeClr val="dk1"/>
          </a:fontRef>
        </p:style>
        <p:txBody>
          <a:bodyPr rtlCol="0" anchor="ctr"/>
          <a:lstStyle/>
          <a:p>
            <a:r>
              <a:rPr lang="en-MY" dirty="0"/>
              <a:t>Path with length 2: </a:t>
            </a:r>
            <a:r>
              <a:rPr lang="en-MY" dirty="0" err="1"/>
              <a:t>a,b,e</a:t>
            </a:r>
            <a:r>
              <a:rPr lang="en-MY" dirty="0"/>
              <a:t> or </a:t>
            </a:r>
            <a:r>
              <a:rPr lang="en-MY" dirty="0" err="1"/>
              <a:t>c,d,b</a:t>
            </a:r>
            <a:r>
              <a:rPr lang="en-MY" dirty="0"/>
              <a:t> and etc.</a:t>
            </a:r>
          </a:p>
          <a:p>
            <a:r>
              <a:rPr lang="en-MY" dirty="0"/>
              <a:t>Path with length 4: </a:t>
            </a:r>
            <a:r>
              <a:rPr lang="en-MY" dirty="0" err="1"/>
              <a:t>a,c,d,e,b</a:t>
            </a:r>
            <a:r>
              <a:rPr lang="en-MY" dirty="0"/>
              <a:t> or </a:t>
            </a:r>
            <a:r>
              <a:rPr lang="en-MY" dirty="0" err="1"/>
              <a:t>e,b,a,d,c</a:t>
            </a:r>
            <a:r>
              <a:rPr lang="en-MY" dirty="0"/>
              <a:t> and etc.</a:t>
            </a:r>
          </a:p>
          <a:p>
            <a:r>
              <a:rPr lang="en-MY" dirty="0"/>
              <a:t>Circuit with length 3: </a:t>
            </a:r>
            <a:r>
              <a:rPr lang="en-MY" dirty="0" err="1"/>
              <a:t>a,c,d,a</a:t>
            </a:r>
            <a:r>
              <a:rPr lang="en-MY" dirty="0"/>
              <a:t> or </a:t>
            </a:r>
            <a:r>
              <a:rPr lang="en-MY" dirty="0" err="1"/>
              <a:t>b,e,d,b</a:t>
            </a:r>
            <a:r>
              <a:rPr lang="en-MY" dirty="0"/>
              <a:t> and etc.</a:t>
            </a:r>
          </a:p>
          <a:p>
            <a:r>
              <a:rPr lang="en-MY" dirty="0"/>
              <a:t>Circuit with length 4: </a:t>
            </a:r>
            <a:r>
              <a:rPr lang="en-MY" dirty="0" err="1"/>
              <a:t>c,d,b,a,c</a:t>
            </a:r>
            <a:r>
              <a:rPr lang="en-MY" dirty="0"/>
              <a:t> or </a:t>
            </a:r>
            <a:r>
              <a:rPr lang="en-MY" dirty="0" err="1"/>
              <a:t>b,e,d,a,b</a:t>
            </a:r>
            <a:r>
              <a:rPr lang="en-MY" dirty="0"/>
              <a:t> and etc.</a:t>
            </a:r>
          </a:p>
        </p:txBody>
      </p:sp>
    </p:spTree>
    <p:extLst>
      <p:ext uri="{BB962C8B-B14F-4D97-AF65-F5344CB8AC3E}">
        <p14:creationId xmlns:p14="http://schemas.microsoft.com/office/powerpoint/2010/main" val="1096867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additive="base">
                                        <p:cTn id="32" dur="500" fill="hold"/>
                                        <p:tgtEl>
                                          <p:spTgt spid="5"/>
                                        </p:tgtEl>
                                        <p:attrNameLst>
                                          <p:attrName>ppt_x</p:attrName>
                                        </p:attrNameLst>
                                      </p:cBhvr>
                                      <p:tavLst>
                                        <p:tav tm="0">
                                          <p:val>
                                            <p:strVal val="#ppt_x"/>
                                          </p:val>
                                        </p:tav>
                                        <p:tav tm="100000">
                                          <p:val>
                                            <p:strVal val="#ppt_x"/>
                                          </p:val>
                                        </p:tav>
                                      </p:tavLst>
                                    </p:anim>
                                    <p:anim calcmode="lin" valueType="num">
                                      <p:cBhvr additive="base">
                                        <p:cTn id="3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1BB4F-8001-0D60-0EE5-E55095505B6F}"/>
              </a:ext>
            </a:extLst>
          </p:cNvPr>
          <p:cNvSpPr>
            <a:spLocks noGrp="1"/>
          </p:cNvSpPr>
          <p:nvPr>
            <p:ph type="title"/>
          </p:nvPr>
        </p:nvSpPr>
        <p:spPr>
          <a:xfrm>
            <a:off x="1938439" y="228600"/>
            <a:ext cx="6589199" cy="718178"/>
          </a:xfrm>
        </p:spPr>
        <p:txBody>
          <a:bodyPr/>
          <a:lstStyle/>
          <a:p>
            <a:r>
              <a:rPr lang="en-MY" b="1" dirty="0"/>
              <a:t>PLANAR GRAPH</a:t>
            </a:r>
          </a:p>
        </p:txBody>
      </p:sp>
      <p:sp>
        <p:nvSpPr>
          <p:cNvPr id="3" name="Content Placeholder 2">
            <a:extLst>
              <a:ext uri="{FF2B5EF4-FFF2-40B4-BE49-F238E27FC236}">
                <a16:creationId xmlns:a16="http://schemas.microsoft.com/office/drawing/2014/main" id="{558E063E-7138-58C7-DAD0-B1367B99055F}"/>
              </a:ext>
            </a:extLst>
          </p:cNvPr>
          <p:cNvSpPr>
            <a:spLocks noGrp="1"/>
          </p:cNvSpPr>
          <p:nvPr>
            <p:ph idx="1"/>
          </p:nvPr>
        </p:nvSpPr>
        <p:spPr>
          <a:xfrm>
            <a:off x="1447800" y="946778"/>
            <a:ext cx="7315199" cy="5530222"/>
          </a:xfrm>
        </p:spPr>
        <p:txBody>
          <a:bodyPr/>
          <a:lstStyle/>
          <a:p>
            <a:pPr>
              <a:buFont typeface="Wingdings" panose="05000000000000000000" pitchFamily="2" charset="2"/>
              <a:buChar char="q"/>
            </a:pPr>
            <a:r>
              <a:rPr lang="en-GB" dirty="0"/>
              <a:t>A graph is called planar if it can be drawn in the plane without any edges crossing.</a:t>
            </a:r>
          </a:p>
          <a:p>
            <a:pPr>
              <a:buFont typeface="Wingdings" panose="05000000000000000000" pitchFamily="2" charset="2"/>
              <a:buChar char="q"/>
            </a:pPr>
            <a:r>
              <a:rPr lang="en-GB" dirty="0"/>
              <a:t>A graph may be planar even it is usually drawn with crossings, because it may be possible to draw it in a different way without crossings.</a:t>
            </a:r>
          </a:p>
          <a:p>
            <a:pPr>
              <a:buFont typeface="Wingdings" panose="05000000000000000000" pitchFamily="2" charset="2"/>
              <a:buChar char="q"/>
            </a:pPr>
            <a:r>
              <a:rPr lang="en-GB" dirty="0"/>
              <a:t>The corollaries to show whether a graph is planar:-</a:t>
            </a:r>
          </a:p>
          <a:p>
            <a:pPr marL="800100" lvl="1" indent="-342900">
              <a:buFont typeface="+mj-lt"/>
              <a:buAutoNum type="arabicPeriod"/>
            </a:pPr>
            <a:r>
              <a:rPr lang="en-GB" dirty="0"/>
              <a:t>If G is a connected planar simple graph with </a:t>
            </a:r>
            <a:r>
              <a:rPr lang="en-GB" i="1" dirty="0"/>
              <a:t>e</a:t>
            </a:r>
            <a:r>
              <a:rPr lang="en-GB" dirty="0"/>
              <a:t> edges and </a:t>
            </a:r>
            <a:r>
              <a:rPr lang="en-GB" i="1" dirty="0"/>
              <a:t>v</a:t>
            </a:r>
            <a:r>
              <a:rPr lang="en-GB" dirty="0"/>
              <a:t> vertices, where </a:t>
            </a:r>
            <a:r>
              <a:rPr lang="en-GB" i="1" dirty="0"/>
              <a:t>v</a:t>
            </a:r>
            <a:r>
              <a:rPr lang="en-GB" dirty="0">
                <a:latin typeface="Cambria Math" panose="02040503050406030204" pitchFamily="18" charset="0"/>
                <a:ea typeface="Cambria Math" panose="02040503050406030204" pitchFamily="18" charset="0"/>
              </a:rPr>
              <a:t>≥3,</a:t>
            </a:r>
            <a:r>
              <a:rPr lang="en-GB" dirty="0">
                <a:latin typeface="Century Gothic" panose="020B0502020202020204" pitchFamily="34" charset="0"/>
                <a:ea typeface="Cambria Math" panose="02040503050406030204" pitchFamily="18" charset="0"/>
              </a:rPr>
              <a:t> then </a:t>
            </a:r>
            <a:r>
              <a:rPr lang="en-GB" i="1" dirty="0">
                <a:latin typeface="Century Gothic" panose="020B0502020202020204" pitchFamily="34" charset="0"/>
                <a:ea typeface="Cambria Math" panose="02040503050406030204" pitchFamily="18" charset="0"/>
              </a:rPr>
              <a:t>e </a:t>
            </a:r>
            <a:r>
              <a:rPr lang="en-GB" dirty="0">
                <a:latin typeface="Cambria Math" panose="02040503050406030204" pitchFamily="18" charset="0"/>
                <a:ea typeface="Cambria Math" panose="02040503050406030204" pitchFamily="18" charset="0"/>
              </a:rPr>
              <a:t>≤ 3</a:t>
            </a:r>
            <a:r>
              <a:rPr lang="en-GB" i="1" dirty="0">
                <a:latin typeface="Cambria Math" panose="02040503050406030204" pitchFamily="18" charset="0"/>
                <a:ea typeface="Cambria Math" panose="02040503050406030204" pitchFamily="18" charset="0"/>
              </a:rPr>
              <a:t>v – </a:t>
            </a:r>
            <a:r>
              <a:rPr lang="en-GB" dirty="0">
                <a:latin typeface="Cambria Math" panose="02040503050406030204" pitchFamily="18" charset="0"/>
                <a:ea typeface="Cambria Math" panose="02040503050406030204" pitchFamily="18" charset="0"/>
              </a:rPr>
              <a:t>6.</a:t>
            </a:r>
          </a:p>
          <a:p>
            <a:pPr marL="800100" lvl="1" indent="-342900">
              <a:buFont typeface="+mj-lt"/>
              <a:buAutoNum type="arabicPeriod"/>
            </a:pPr>
            <a:r>
              <a:rPr lang="en-GB" dirty="0">
                <a:ea typeface="Cambria Math" panose="02040503050406030204" pitchFamily="18" charset="0"/>
              </a:rPr>
              <a:t>If G is a connected planar simple graph, then G has a vertex of degree not exceeding five.</a:t>
            </a:r>
          </a:p>
          <a:p>
            <a:pPr marL="800100" lvl="1" indent="-342900">
              <a:buFont typeface="+mj-lt"/>
              <a:buAutoNum type="arabicPeriod"/>
            </a:pPr>
            <a:r>
              <a:rPr lang="en-GB" dirty="0">
                <a:ea typeface="Cambria Math" panose="02040503050406030204" pitchFamily="18" charset="0"/>
              </a:rPr>
              <a:t>If G is a connected planar simple graph </a:t>
            </a:r>
            <a:r>
              <a:rPr lang="en-GB" dirty="0"/>
              <a:t>with </a:t>
            </a:r>
            <a:r>
              <a:rPr lang="en-GB" i="1" dirty="0"/>
              <a:t>e</a:t>
            </a:r>
            <a:r>
              <a:rPr lang="en-GB" dirty="0"/>
              <a:t> edges and </a:t>
            </a:r>
            <a:r>
              <a:rPr lang="en-GB" i="1" dirty="0"/>
              <a:t>v</a:t>
            </a:r>
            <a:r>
              <a:rPr lang="en-GB" dirty="0"/>
              <a:t> vertices, where </a:t>
            </a:r>
            <a:r>
              <a:rPr lang="en-GB" i="1" dirty="0"/>
              <a:t>v</a:t>
            </a:r>
            <a:r>
              <a:rPr lang="en-GB" dirty="0">
                <a:ea typeface="Cambria Math" panose="02040503050406030204" pitchFamily="18" charset="0"/>
              </a:rPr>
              <a:t>≥3 and no circuits of length three, then </a:t>
            </a:r>
            <a:r>
              <a:rPr lang="en-GB" i="1" dirty="0">
                <a:ea typeface="Cambria Math" panose="02040503050406030204" pitchFamily="18" charset="0"/>
              </a:rPr>
              <a:t>e</a:t>
            </a:r>
            <a:r>
              <a:rPr lang="en-GB" dirty="0">
                <a:ea typeface="Cambria Math" panose="02040503050406030204" pitchFamily="18" charset="0"/>
              </a:rPr>
              <a:t> ≤ 2</a:t>
            </a:r>
            <a:r>
              <a:rPr lang="en-GB" i="1" dirty="0">
                <a:ea typeface="Cambria Math" panose="02040503050406030204" pitchFamily="18" charset="0"/>
              </a:rPr>
              <a:t>v – </a:t>
            </a:r>
            <a:r>
              <a:rPr lang="en-GB" dirty="0">
                <a:ea typeface="Cambria Math" panose="02040503050406030204" pitchFamily="18" charset="0"/>
              </a:rPr>
              <a:t>4.</a:t>
            </a:r>
            <a:endParaRPr lang="en-MY" dirty="0"/>
          </a:p>
        </p:txBody>
      </p:sp>
    </p:spTree>
    <p:extLst>
      <p:ext uri="{BB962C8B-B14F-4D97-AF65-F5344CB8AC3E}">
        <p14:creationId xmlns:p14="http://schemas.microsoft.com/office/powerpoint/2010/main" val="3233880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1B445-5660-0F8B-BBD3-C584B8D64E5C}"/>
              </a:ext>
            </a:extLst>
          </p:cNvPr>
          <p:cNvSpPr>
            <a:spLocks noGrp="1"/>
          </p:cNvSpPr>
          <p:nvPr>
            <p:ph type="title"/>
          </p:nvPr>
        </p:nvSpPr>
        <p:spPr>
          <a:xfrm>
            <a:off x="1926512" y="152400"/>
            <a:ext cx="6589199" cy="794378"/>
          </a:xfrm>
        </p:spPr>
        <p:txBody>
          <a:bodyPr/>
          <a:lstStyle/>
          <a:p>
            <a:pPr algn="ctr"/>
            <a:r>
              <a:rPr lang="en-MY" dirty="0"/>
              <a:t>EXAMPLE 1</a:t>
            </a:r>
          </a:p>
        </p:txBody>
      </p:sp>
      <p:sp>
        <p:nvSpPr>
          <p:cNvPr id="3" name="Content Placeholder 2">
            <a:extLst>
              <a:ext uri="{FF2B5EF4-FFF2-40B4-BE49-F238E27FC236}">
                <a16:creationId xmlns:a16="http://schemas.microsoft.com/office/drawing/2014/main" id="{7D07C5CA-3140-825B-563A-E62BEA01B234}"/>
              </a:ext>
            </a:extLst>
          </p:cNvPr>
          <p:cNvSpPr>
            <a:spLocks noGrp="1"/>
          </p:cNvSpPr>
          <p:nvPr>
            <p:ph idx="1"/>
          </p:nvPr>
        </p:nvSpPr>
        <p:spPr>
          <a:xfrm>
            <a:off x="1447801" y="946778"/>
            <a:ext cx="6934200" cy="1491622"/>
          </a:xfrm>
        </p:spPr>
        <p:txBody>
          <a:bodyPr/>
          <a:lstStyle/>
          <a:p>
            <a:pPr>
              <a:buFont typeface="Wingdings" panose="05000000000000000000" pitchFamily="2" charset="2"/>
              <a:buChar char="q"/>
            </a:pPr>
            <a:r>
              <a:rPr lang="en-MY" dirty="0"/>
              <a:t>Determine whether </a:t>
            </a:r>
            <a:r>
              <a:rPr lang="en-MY" i="1" dirty="0"/>
              <a:t>K</a:t>
            </a:r>
            <a:r>
              <a:rPr lang="en-MY" baseline="-25000" dirty="0"/>
              <a:t>4 </a:t>
            </a:r>
            <a:r>
              <a:rPr lang="en-MY" dirty="0"/>
              <a:t>is planar graph.</a:t>
            </a:r>
          </a:p>
        </p:txBody>
      </p:sp>
      <p:pic>
        <p:nvPicPr>
          <p:cNvPr id="4" name="Picture 3">
            <a:extLst>
              <a:ext uri="{FF2B5EF4-FFF2-40B4-BE49-F238E27FC236}">
                <a16:creationId xmlns:a16="http://schemas.microsoft.com/office/drawing/2014/main" id="{A6D099EB-4F08-6C99-A9F5-870681B5AB6C}"/>
              </a:ext>
            </a:extLst>
          </p:cNvPr>
          <p:cNvPicPr>
            <a:picLocks noChangeAspect="1"/>
          </p:cNvPicPr>
          <p:nvPr/>
        </p:nvPicPr>
        <p:blipFill rotWithShape="1">
          <a:blip r:embed="rId2"/>
          <a:srcRect b="38943"/>
          <a:stretch/>
        </p:blipFill>
        <p:spPr>
          <a:xfrm>
            <a:off x="2057401" y="1371601"/>
            <a:ext cx="1371600" cy="685799"/>
          </a:xfrm>
          <a:prstGeom prst="rect">
            <a:avLst/>
          </a:prstGeom>
        </p:spPr>
      </p:pic>
      <p:sp>
        <p:nvSpPr>
          <p:cNvPr id="5" name="TextBox 4">
            <a:extLst>
              <a:ext uri="{FF2B5EF4-FFF2-40B4-BE49-F238E27FC236}">
                <a16:creationId xmlns:a16="http://schemas.microsoft.com/office/drawing/2014/main" id="{03C19604-3C38-1630-D1EC-81D1EC9540D2}"/>
              </a:ext>
            </a:extLst>
          </p:cNvPr>
          <p:cNvSpPr txBox="1"/>
          <p:nvPr/>
        </p:nvSpPr>
        <p:spPr>
          <a:xfrm>
            <a:off x="1424279" y="2185457"/>
            <a:ext cx="7362244" cy="2031325"/>
          </a:xfrm>
          <a:prstGeom prst="rect">
            <a:avLst/>
          </a:prstGeom>
          <a:noFill/>
        </p:spPr>
        <p:txBody>
          <a:bodyPr wrap="square" rtlCol="0">
            <a:spAutoFit/>
          </a:bodyPr>
          <a:lstStyle/>
          <a:p>
            <a:pPr marL="285750" indent="-285750">
              <a:buFont typeface="Wingdings" panose="05000000000000000000" pitchFamily="2" charset="2"/>
              <a:buChar char="§"/>
            </a:pPr>
            <a:r>
              <a:rPr lang="en-MY" dirty="0"/>
              <a:t>Since </a:t>
            </a:r>
            <a:r>
              <a:rPr lang="en-MY" i="1" dirty="0"/>
              <a:t>K</a:t>
            </a:r>
            <a:r>
              <a:rPr lang="en-MY" baseline="-25000" dirty="0"/>
              <a:t>4 </a:t>
            </a:r>
            <a:r>
              <a:rPr lang="en-MY" dirty="0"/>
              <a:t>has 4 vertices, 6 edges, and circuit with length three, hence we using corollary 1 to determine </a:t>
            </a:r>
            <a:r>
              <a:rPr lang="en-MY" i="1" dirty="0"/>
              <a:t>K</a:t>
            </a:r>
            <a:r>
              <a:rPr lang="en-MY" baseline="-25000" dirty="0"/>
              <a:t>4 </a:t>
            </a:r>
            <a:r>
              <a:rPr lang="en-MY" dirty="0"/>
              <a:t>is planar.</a:t>
            </a:r>
          </a:p>
          <a:p>
            <a:pPr marL="285750" indent="-285750">
              <a:buFont typeface="Wingdings" panose="05000000000000000000" pitchFamily="2" charset="2"/>
              <a:buChar char="§"/>
            </a:pPr>
            <a:r>
              <a:rPr lang="en-MY" dirty="0"/>
              <a:t>Corollary 1: 6 </a:t>
            </a:r>
            <a:r>
              <a:rPr lang="en-MY" dirty="0">
                <a:latin typeface="Cambria Math" panose="02040503050406030204" pitchFamily="18" charset="0"/>
                <a:ea typeface="Cambria Math" panose="02040503050406030204" pitchFamily="18" charset="0"/>
              </a:rPr>
              <a:t>≤</a:t>
            </a:r>
            <a:r>
              <a:rPr lang="en-MY" dirty="0"/>
              <a:t> 3(4) – 6</a:t>
            </a:r>
          </a:p>
          <a:p>
            <a:pPr marL="1614488" lvl="1"/>
            <a:r>
              <a:rPr lang="en-MY" dirty="0"/>
              <a:t>6 </a:t>
            </a:r>
            <a:r>
              <a:rPr lang="en-MY" dirty="0">
                <a:latin typeface="Cambria Math" panose="02040503050406030204" pitchFamily="18" charset="0"/>
                <a:ea typeface="Cambria Math" panose="02040503050406030204" pitchFamily="18" charset="0"/>
              </a:rPr>
              <a:t>≤ </a:t>
            </a:r>
            <a:r>
              <a:rPr lang="en-MY" dirty="0">
                <a:ea typeface="Cambria Math" panose="02040503050406030204" pitchFamily="18" charset="0"/>
              </a:rPr>
              <a:t>6 (satisfy)</a:t>
            </a:r>
          </a:p>
          <a:p>
            <a:pPr marL="285750" lvl="1" indent="-285750">
              <a:buFont typeface="Wingdings" panose="05000000000000000000" pitchFamily="2" charset="2"/>
              <a:buChar char="§"/>
            </a:pPr>
            <a:r>
              <a:rPr lang="en-MY" dirty="0">
                <a:ea typeface="Cambria Math" panose="02040503050406030204" pitchFamily="18" charset="0"/>
              </a:rPr>
              <a:t>Hence, </a:t>
            </a:r>
            <a:r>
              <a:rPr lang="en-MY" i="1" dirty="0">
                <a:ea typeface="Cambria Math" panose="02040503050406030204" pitchFamily="18" charset="0"/>
              </a:rPr>
              <a:t>K</a:t>
            </a:r>
            <a:r>
              <a:rPr lang="en-MY" baseline="-25000" dirty="0">
                <a:ea typeface="Cambria Math" panose="02040503050406030204" pitchFamily="18" charset="0"/>
              </a:rPr>
              <a:t>4 </a:t>
            </a:r>
            <a:r>
              <a:rPr lang="en-MY" dirty="0">
                <a:ea typeface="Cambria Math" panose="02040503050406030204" pitchFamily="18" charset="0"/>
              </a:rPr>
              <a:t>is planar graph.</a:t>
            </a:r>
          </a:p>
          <a:p>
            <a:pPr marL="285750" lvl="1" indent="-285750">
              <a:buFont typeface="Wingdings" panose="05000000000000000000" pitchFamily="2" charset="2"/>
              <a:buChar char="§"/>
            </a:pPr>
            <a:r>
              <a:rPr lang="en-MY" dirty="0">
                <a:ea typeface="Cambria Math" panose="02040503050406030204" pitchFamily="18" charset="0"/>
              </a:rPr>
              <a:t>G</a:t>
            </a:r>
            <a:r>
              <a:rPr lang="en-MY" baseline="-25000" dirty="0">
                <a:ea typeface="Cambria Math" panose="02040503050406030204" pitchFamily="18" charset="0"/>
              </a:rPr>
              <a:t>1 </a:t>
            </a:r>
            <a:r>
              <a:rPr lang="en-MY" dirty="0">
                <a:ea typeface="Cambria Math" panose="02040503050406030204" pitchFamily="18" charset="0"/>
              </a:rPr>
              <a:t>and G</a:t>
            </a:r>
            <a:r>
              <a:rPr lang="en-MY" baseline="-25000" dirty="0">
                <a:ea typeface="Cambria Math" panose="02040503050406030204" pitchFamily="18" charset="0"/>
              </a:rPr>
              <a:t>2 </a:t>
            </a:r>
            <a:r>
              <a:rPr lang="en-MY" dirty="0">
                <a:ea typeface="Cambria Math" panose="02040503050406030204" pitchFamily="18" charset="0"/>
              </a:rPr>
              <a:t>all are planar of </a:t>
            </a:r>
            <a:r>
              <a:rPr lang="en-MY" i="1" dirty="0">
                <a:ea typeface="Cambria Math" panose="02040503050406030204" pitchFamily="18" charset="0"/>
              </a:rPr>
              <a:t>K</a:t>
            </a:r>
            <a:r>
              <a:rPr lang="en-MY" baseline="-25000" dirty="0">
                <a:ea typeface="Cambria Math" panose="02040503050406030204" pitchFamily="18" charset="0"/>
              </a:rPr>
              <a:t>4</a:t>
            </a:r>
            <a:r>
              <a:rPr lang="en-MY" dirty="0">
                <a:ea typeface="Cambria Math" panose="02040503050406030204" pitchFamily="18" charset="0"/>
              </a:rPr>
              <a:t>. This means planar graph can be drawn in different ways which satisfy all the identities of K</a:t>
            </a:r>
            <a:r>
              <a:rPr lang="en-MY" baseline="-25000" dirty="0">
                <a:ea typeface="Cambria Math" panose="02040503050406030204" pitchFamily="18" charset="0"/>
              </a:rPr>
              <a:t>4</a:t>
            </a:r>
            <a:r>
              <a:rPr lang="en-MY" dirty="0">
                <a:ea typeface="Cambria Math" panose="02040503050406030204" pitchFamily="18" charset="0"/>
              </a:rPr>
              <a:t>.</a:t>
            </a:r>
            <a:endParaRPr lang="en-MY" dirty="0"/>
          </a:p>
        </p:txBody>
      </p:sp>
      <p:grpSp>
        <p:nvGrpSpPr>
          <p:cNvPr id="24" name="Group 23">
            <a:extLst>
              <a:ext uri="{FF2B5EF4-FFF2-40B4-BE49-F238E27FC236}">
                <a16:creationId xmlns:a16="http://schemas.microsoft.com/office/drawing/2014/main" id="{F9257D28-93D5-83B1-1383-ABE0C3A048A3}"/>
              </a:ext>
            </a:extLst>
          </p:cNvPr>
          <p:cNvGrpSpPr/>
          <p:nvPr/>
        </p:nvGrpSpPr>
        <p:grpSpPr>
          <a:xfrm>
            <a:off x="1828800" y="4344839"/>
            <a:ext cx="4343400" cy="1864787"/>
            <a:chOff x="1828800" y="4680268"/>
            <a:chExt cx="4343400" cy="1864787"/>
          </a:xfrm>
        </p:grpSpPr>
        <p:pic>
          <p:nvPicPr>
            <p:cNvPr id="7" name="Picture 6">
              <a:extLst>
                <a:ext uri="{FF2B5EF4-FFF2-40B4-BE49-F238E27FC236}">
                  <a16:creationId xmlns:a16="http://schemas.microsoft.com/office/drawing/2014/main" id="{EC605B09-A047-41DA-5131-13D15DA399F3}"/>
                </a:ext>
              </a:extLst>
            </p:cNvPr>
            <p:cNvPicPr>
              <a:picLocks noChangeAspect="1"/>
            </p:cNvPicPr>
            <p:nvPr/>
          </p:nvPicPr>
          <p:blipFill>
            <a:blip r:embed="rId3"/>
            <a:stretch>
              <a:fillRect/>
            </a:stretch>
          </p:blipFill>
          <p:spPr>
            <a:xfrm>
              <a:off x="1828800" y="4680268"/>
              <a:ext cx="4343400" cy="1864787"/>
            </a:xfrm>
            <a:prstGeom prst="rect">
              <a:avLst/>
            </a:prstGeom>
          </p:spPr>
        </p:pic>
        <p:sp>
          <p:nvSpPr>
            <p:cNvPr id="8" name="Rectangle 7">
              <a:extLst>
                <a:ext uri="{FF2B5EF4-FFF2-40B4-BE49-F238E27FC236}">
                  <a16:creationId xmlns:a16="http://schemas.microsoft.com/office/drawing/2014/main" id="{A2063505-C987-5B3D-D575-09963933405B}"/>
                </a:ext>
              </a:extLst>
            </p:cNvPr>
            <p:cNvSpPr/>
            <p:nvPr/>
          </p:nvSpPr>
          <p:spPr>
            <a:xfrm>
              <a:off x="2514600" y="4800600"/>
              <a:ext cx="381000" cy="228600"/>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MY"/>
            </a:p>
          </p:txBody>
        </p:sp>
        <p:sp>
          <p:nvSpPr>
            <p:cNvPr id="9" name="Rectangle 8">
              <a:extLst>
                <a:ext uri="{FF2B5EF4-FFF2-40B4-BE49-F238E27FC236}">
                  <a16:creationId xmlns:a16="http://schemas.microsoft.com/office/drawing/2014/main" id="{C612CE85-1545-708B-B9FF-65E7F5F67564}"/>
                </a:ext>
              </a:extLst>
            </p:cNvPr>
            <p:cNvSpPr/>
            <p:nvPr/>
          </p:nvSpPr>
          <p:spPr>
            <a:xfrm>
              <a:off x="3704439" y="5532316"/>
              <a:ext cx="381000" cy="28802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MY"/>
            </a:p>
          </p:txBody>
        </p:sp>
        <p:sp>
          <p:nvSpPr>
            <p:cNvPr id="10" name="Rectangle 9">
              <a:extLst>
                <a:ext uri="{FF2B5EF4-FFF2-40B4-BE49-F238E27FC236}">
                  <a16:creationId xmlns:a16="http://schemas.microsoft.com/office/drawing/2014/main" id="{D65E03AB-9DAB-A886-A90A-DA0B0316EF67}"/>
                </a:ext>
              </a:extLst>
            </p:cNvPr>
            <p:cNvSpPr/>
            <p:nvPr/>
          </p:nvSpPr>
          <p:spPr>
            <a:xfrm>
              <a:off x="2552701" y="5706040"/>
              <a:ext cx="381000" cy="228600"/>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MY"/>
            </a:p>
          </p:txBody>
        </p:sp>
        <p:sp>
          <p:nvSpPr>
            <p:cNvPr id="11" name="Rectangle 10">
              <a:extLst>
                <a:ext uri="{FF2B5EF4-FFF2-40B4-BE49-F238E27FC236}">
                  <a16:creationId xmlns:a16="http://schemas.microsoft.com/office/drawing/2014/main" id="{3F7FA4D3-BB6F-DDF0-8F2E-D6B4F9C0FA28}"/>
                </a:ext>
              </a:extLst>
            </p:cNvPr>
            <p:cNvSpPr/>
            <p:nvPr/>
          </p:nvSpPr>
          <p:spPr>
            <a:xfrm>
              <a:off x="3025281" y="5313229"/>
              <a:ext cx="381000" cy="28802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MY"/>
            </a:p>
          </p:txBody>
        </p:sp>
        <p:sp>
          <p:nvSpPr>
            <p:cNvPr id="12" name="Rectangle 11">
              <a:extLst>
                <a:ext uri="{FF2B5EF4-FFF2-40B4-BE49-F238E27FC236}">
                  <a16:creationId xmlns:a16="http://schemas.microsoft.com/office/drawing/2014/main" id="{1478E330-8E31-9EAB-1810-EC057DB34104}"/>
                </a:ext>
              </a:extLst>
            </p:cNvPr>
            <p:cNvSpPr/>
            <p:nvPr/>
          </p:nvSpPr>
          <p:spPr>
            <a:xfrm>
              <a:off x="5638800" y="5388304"/>
              <a:ext cx="381000" cy="28802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MY"/>
            </a:p>
          </p:txBody>
        </p:sp>
        <p:sp>
          <p:nvSpPr>
            <p:cNvPr id="13" name="Rectangle 12">
              <a:extLst>
                <a:ext uri="{FF2B5EF4-FFF2-40B4-BE49-F238E27FC236}">
                  <a16:creationId xmlns:a16="http://schemas.microsoft.com/office/drawing/2014/main" id="{036D9481-06CA-C2CE-0ADB-35227BF4FFEC}"/>
                </a:ext>
              </a:extLst>
            </p:cNvPr>
            <p:cNvSpPr/>
            <p:nvPr/>
          </p:nvSpPr>
          <p:spPr>
            <a:xfrm>
              <a:off x="4914901" y="5911222"/>
              <a:ext cx="381000" cy="197142"/>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MY"/>
            </a:p>
          </p:txBody>
        </p:sp>
        <p:grpSp>
          <p:nvGrpSpPr>
            <p:cNvPr id="23" name="Group 22">
              <a:extLst>
                <a:ext uri="{FF2B5EF4-FFF2-40B4-BE49-F238E27FC236}">
                  <a16:creationId xmlns:a16="http://schemas.microsoft.com/office/drawing/2014/main" id="{66114A94-625C-550E-29CC-FEAF682E9672}"/>
                </a:ext>
              </a:extLst>
            </p:cNvPr>
            <p:cNvGrpSpPr/>
            <p:nvPr/>
          </p:nvGrpSpPr>
          <p:grpSpPr>
            <a:xfrm>
              <a:off x="4833664" y="5396314"/>
              <a:ext cx="664200" cy="282240"/>
              <a:chOff x="4833664" y="5396314"/>
              <a:chExt cx="664200" cy="282240"/>
            </a:xfrm>
          </p:grpSpPr>
          <mc:AlternateContent xmlns:mc="http://schemas.openxmlformats.org/markup-compatibility/2006" xmlns:p14="http://schemas.microsoft.com/office/powerpoint/2010/main">
            <mc:Choice Requires="p14">
              <p:contentPart p14:bwMode="auto" r:id="rId4">
                <p14:nvContentPartPr>
                  <p14:cNvPr id="15" name="Ink 14">
                    <a:extLst>
                      <a:ext uri="{FF2B5EF4-FFF2-40B4-BE49-F238E27FC236}">
                        <a16:creationId xmlns:a16="http://schemas.microsoft.com/office/drawing/2014/main" id="{1D484E61-4532-BC90-FC00-A9E5BBDB78AB}"/>
                      </a:ext>
                    </a:extLst>
                  </p14:cNvPr>
                  <p14:cNvContentPartPr/>
                  <p14:nvPr/>
                </p14:nvContentPartPr>
                <p14:xfrm>
                  <a:off x="4833664" y="5396314"/>
                  <a:ext cx="194760" cy="228960"/>
                </p14:xfrm>
              </p:contentPart>
            </mc:Choice>
            <mc:Fallback xmlns="">
              <p:pic>
                <p:nvPicPr>
                  <p:cNvPr id="15" name="Ink 14">
                    <a:extLst>
                      <a:ext uri="{FF2B5EF4-FFF2-40B4-BE49-F238E27FC236}">
                        <a16:creationId xmlns:a16="http://schemas.microsoft.com/office/drawing/2014/main" id="{1D484E61-4532-BC90-FC00-A9E5BBDB78AB}"/>
                      </a:ext>
                    </a:extLst>
                  </p:cNvPr>
                  <p:cNvPicPr/>
                  <p:nvPr/>
                </p:nvPicPr>
                <p:blipFill>
                  <a:blip r:embed="rId5"/>
                  <a:stretch>
                    <a:fillRect/>
                  </a:stretch>
                </p:blipFill>
                <p:spPr>
                  <a:xfrm>
                    <a:off x="4815664" y="5378674"/>
                    <a:ext cx="230400" cy="264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6" name="Ink 15">
                    <a:extLst>
                      <a:ext uri="{FF2B5EF4-FFF2-40B4-BE49-F238E27FC236}">
                        <a16:creationId xmlns:a16="http://schemas.microsoft.com/office/drawing/2014/main" id="{E70E230A-C12D-E1CD-7E30-5C4159F9DE8B}"/>
                      </a:ext>
                    </a:extLst>
                  </p14:cNvPr>
                  <p14:cNvContentPartPr/>
                  <p14:nvPr/>
                </p14:nvContentPartPr>
                <p14:xfrm>
                  <a:off x="4944544" y="5593234"/>
                  <a:ext cx="16200" cy="18360"/>
                </p14:xfrm>
              </p:contentPart>
            </mc:Choice>
            <mc:Fallback xmlns="">
              <p:pic>
                <p:nvPicPr>
                  <p:cNvPr id="16" name="Ink 15">
                    <a:extLst>
                      <a:ext uri="{FF2B5EF4-FFF2-40B4-BE49-F238E27FC236}">
                        <a16:creationId xmlns:a16="http://schemas.microsoft.com/office/drawing/2014/main" id="{E70E230A-C12D-E1CD-7E30-5C4159F9DE8B}"/>
                      </a:ext>
                    </a:extLst>
                  </p:cNvPr>
                  <p:cNvPicPr/>
                  <p:nvPr/>
                </p:nvPicPr>
                <p:blipFill>
                  <a:blip r:embed="rId7"/>
                  <a:stretch>
                    <a:fillRect/>
                  </a:stretch>
                </p:blipFill>
                <p:spPr>
                  <a:xfrm>
                    <a:off x="4926544" y="5575234"/>
                    <a:ext cx="51840" cy="54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7" name="Ink 16">
                    <a:extLst>
                      <a:ext uri="{FF2B5EF4-FFF2-40B4-BE49-F238E27FC236}">
                        <a16:creationId xmlns:a16="http://schemas.microsoft.com/office/drawing/2014/main" id="{4B0C9F80-6B68-83A1-8E29-DB0E36D5155C}"/>
                      </a:ext>
                    </a:extLst>
                  </p14:cNvPr>
                  <p14:cNvContentPartPr/>
                  <p14:nvPr/>
                </p14:nvContentPartPr>
                <p14:xfrm>
                  <a:off x="5178184" y="5412874"/>
                  <a:ext cx="319680" cy="205920"/>
                </p14:xfrm>
              </p:contentPart>
            </mc:Choice>
            <mc:Fallback xmlns="">
              <p:pic>
                <p:nvPicPr>
                  <p:cNvPr id="17" name="Ink 16">
                    <a:extLst>
                      <a:ext uri="{FF2B5EF4-FFF2-40B4-BE49-F238E27FC236}">
                        <a16:creationId xmlns:a16="http://schemas.microsoft.com/office/drawing/2014/main" id="{4B0C9F80-6B68-83A1-8E29-DB0E36D5155C}"/>
                      </a:ext>
                    </a:extLst>
                  </p:cNvPr>
                  <p:cNvPicPr/>
                  <p:nvPr/>
                </p:nvPicPr>
                <p:blipFill>
                  <a:blip r:embed="rId9"/>
                  <a:stretch>
                    <a:fillRect/>
                  </a:stretch>
                </p:blipFill>
                <p:spPr>
                  <a:xfrm>
                    <a:off x="5160184" y="5395234"/>
                    <a:ext cx="355320" cy="2415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8" name="Ink 17">
                    <a:extLst>
                      <a:ext uri="{FF2B5EF4-FFF2-40B4-BE49-F238E27FC236}">
                        <a16:creationId xmlns:a16="http://schemas.microsoft.com/office/drawing/2014/main" id="{630D77B5-529C-6BFB-1C99-21B81800E5AD}"/>
                      </a:ext>
                    </a:extLst>
                  </p14:cNvPr>
                  <p14:cNvContentPartPr/>
                  <p14:nvPr/>
                </p14:nvContentPartPr>
                <p14:xfrm>
                  <a:off x="5265304" y="5400994"/>
                  <a:ext cx="175320" cy="277560"/>
                </p14:xfrm>
              </p:contentPart>
            </mc:Choice>
            <mc:Fallback xmlns="">
              <p:pic>
                <p:nvPicPr>
                  <p:cNvPr id="18" name="Ink 17">
                    <a:extLst>
                      <a:ext uri="{FF2B5EF4-FFF2-40B4-BE49-F238E27FC236}">
                        <a16:creationId xmlns:a16="http://schemas.microsoft.com/office/drawing/2014/main" id="{630D77B5-529C-6BFB-1C99-21B81800E5AD}"/>
                      </a:ext>
                    </a:extLst>
                  </p:cNvPr>
                  <p:cNvPicPr/>
                  <p:nvPr/>
                </p:nvPicPr>
                <p:blipFill>
                  <a:blip r:embed="rId11"/>
                  <a:stretch>
                    <a:fillRect/>
                  </a:stretch>
                </p:blipFill>
                <p:spPr>
                  <a:xfrm>
                    <a:off x="5247304" y="5382994"/>
                    <a:ext cx="210960" cy="3132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9" name="Ink 18">
                    <a:extLst>
                      <a:ext uri="{FF2B5EF4-FFF2-40B4-BE49-F238E27FC236}">
                        <a16:creationId xmlns:a16="http://schemas.microsoft.com/office/drawing/2014/main" id="{5967EB9E-818B-A72B-18E6-D3567980947F}"/>
                      </a:ext>
                    </a:extLst>
                  </p14:cNvPr>
                  <p14:cNvContentPartPr/>
                  <p14:nvPr/>
                </p14:nvContentPartPr>
                <p14:xfrm>
                  <a:off x="5237584" y="5480554"/>
                  <a:ext cx="120240" cy="184680"/>
                </p14:xfrm>
              </p:contentPart>
            </mc:Choice>
            <mc:Fallback xmlns="">
              <p:pic>
                <p:nvPicPr>
                  <p:cNvPr id="19" name="Ink 18">
                    <a:extLst>
                      <a:ext uri="{FF2B5EF4-FFF2-40B4-BE49-F238E27FC236}">
                        <a16:creationId xmlns:a16="http://schemas.microsoft.com/office/drawing/2014/main" id="{5967EB9E-818B-A72B-18E6-D3567980947F}"/>
                      </a:ext>
                    </a:extLst>
                  </p:cNvPr>
                  <p:cNvPicPr/>
                  <p:nvPr/>
                </p:nvPicPr>
                <p:blipFill>
                  <a:blip r:embed="rId13"/>
                  <a:stretch>
                    <a:fillRect/>
                  </a:stretch>
                </p:blipFill>
                <p:spPr>
                  <a:xfrm>
                    <a:off x="5219584" y="5462914"/>
                    <a:ext cx="155880" cy="2203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0" name="Ink 19">
                    <a:extLst>
                      <a:ext uri="{FF2B5EF4-FFF2-40B4-BE49-F238E27FC236}">
                        <a16:creationId xmlns:a16="http://schemas.microsoft.com/office/drawing/2014/main" id="{FA66BF69-58E8-7FFB-ABC7-801BD9BC4569}"/>
                      </a:ext>
                    </a:extLst>
                  </p14:cNvPr>
                  <p14:cNvContentPartPr/>
                  <p14:nvPr/>
                </p14:nvContentPartPr>
                <p14:xfrm>
                  <a:off x="5258464" y="5446714"/>
                  <a:ext cx="161280" cy="228960"/>
                </p14:xfrm>
              </p:contentPart>
            </mc:Choice>
            <mc:Fallback xmlns="">
              <p:pic>
                <p:nvPicPr>
                  <p:cNvPr id="20" name="Ink 19">
                    <a:extLst>
                      <a:ext uri="{FF2B5EF4-FFF2-40B4-BE49-F238E27FC236}">
                        <a16:creationId xmlns:a16="http://schemas.microsoft.com/office/drawing/2014/main" id="{FA66BF69-58E8-7FFB-ABC7-801BD9BC4569}"/>
                      </a:ext>
                    </a:extLst>
                  </p:cNvPr>
                  <p:cNvPicPr/>
                  <p:nvPr/>
                </p:nvPicPr>
                <p:blipFill>
                  <a:blip r:embed="rId15"/>
                  <a:stretch>
                    <a:fillRect/>
                  </a:stretch>
                </p:blipFill>
                <p:spPr>
                  <a:xfrm>
                    <a:off x="5240824" y="5428714"/>
                    <a:ext cx="196920" cy="2646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6">
              <p14:nvContentPartPr>
                <p14:cNvPr id="21" name="Ink 20">
                  <a:extLst>
                    <a:ext uri="{FF2B5EF4-FFF2-40B4-BE49-F238E27FC236}">
                      <a16:creationId xmlns:a16="http://schemas.microsoft.com/office/drawing/2014/main" id="{F61FA613-75C3-6224-ECB3-9E6A27946B4C}"/>
                    </a:ext>
                  </a:extLst>
                </p14:cNvPr>
                <p14:cNvContentPartPr/>
                <p14:nvPr/>
              </p14:nvContentPartPr>
              <p14:xfrm>
                <a:off x="5124544" y="6056194"/>
                <a:ext cx="118440" cy="25560"/>
              </p14:xfrm>
            </p:contentPart>
          </mc:Choice>
          <mc:Fallback xmlns="">
            <p:pic>
              <p:nvPicPr>
                <p:cNvPr id="21" name="Ink 20">
                  <a:extLst>
                    <a:ext uri="{FF2B5EF4-FFF2-40B4-BE49-F238E27FC236}">
                      <a16:creationId xmlns:a16="http://schemas.microsoft.com/office/drawing/2014/main" id="{F61FA613-75C3-6224-ECB3-9E6A27946B4C}"/>
                    </a:ext>
                  </a:extLst>
                </p:cNvPr>
                <p:cNvPicPr/>
                <p:nvPr/>
              </p:nvPicPr>
              <p:blipFill>
                <a:blip r:embed="rId17"/>
                <a:stretch>
                  <a:fillRect/>
                </a:stretch>
              </p:blipFill>
              <p:spPr>
                <a:xfrm>
                  <a:off x="5106544" y="6038554"/>
                  <a:ext cx="154080" cy="61200"/>
                </a:xfrm>
                <a:prstGeom prst="rect">
                  <a:avLst/>
                </a:prstGeom>
              </p:spPr>
            </p:pic>
          </mc:Fallback>
        </mc:AlternateContent>
      </p:grpSp>
    </p:spTree>
    <p:extLst>
      <p:ext uri="{BB962C8B-B14F-4D97-AF65-F5344CB8AC3E}">
        <p14:creationId xmlns:p14="http://schemas.microsoft.com/office/powerpoint/2010/main" val="1324565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1B445-5660-0F8B-BBD3-C584B8D64E5C}"/>
              </a:ext>
            </a:extLst>
          </p:cNvPr>
          <p:cNvSpPr>
            <a:spLocks noGrp="1"/>
          </p:cNvSpPr>
          <p:nvPr>
            <p:ph type="title"/>
          </p:nvPr>
        </p:nvSpPr>
        <p:spPr>
          <a:xfrm>
            <a:off x="1926512" y="152400"/>
            <a:ext cx="6589199" cy="794378"/>
          </a:xfrm>
        </p:spPr>
        <p:txBody>
          <a:bodyPr/>
          <a:lstStyle/>
          <a:p>
            <a:pPr algn="ctr"/>
            <a:r>
              <a:rPr lang="en-MY" dirty="0"/>
              <a:t>EXAMPLE 2</a:t>
            </a:r>
          </a:p>
        </p:txBody>
      </p:sp>
      <p:sp>
        <p:nvSpPr>
          <p:cNvPr id="3" name="Content Placeholder 2">
            <a:extLst>
              <a:ext uri="{FF2B5EF4-FFF2-40B4-BE49-F238E27FC236}">
                <a16:creationId xmlns:a16="http://schemas.microsoft.com/office/drawing/2014/main" id="{7D07C5CA-3140-825B-563A-E62BEA01B234}"/>
              </a:ext>
            </a:extLst>
          </p:cNvPr>
          <p:cNvSpPr>
            <a:spLocks noGrp="1"/>
          </p:cNvSpPr>
          <p:nvPr>
            <p:ph idx="1"/>
          </p:nvPr>
        </p:nvSpPr>
        <p:spPr>
          <a:xfrm>
            <a:off x="1447801" y="946778"/>
            <a:ext cx="6934200" cy="1491622"/>
          </a:xfrm>
        </p:spPr>
        <p:txBody>
          <a:bodyPr/>
          <a:lstStyle/>
          <a:p>
            <a:pPr>
              <a:buFont typeface="Wingdings" panose="05000000000000000000" pitchFamily="2" charset="2"/>
              <a:buChar char="q"/>
            </a:pPr>
            <a:r>
              <a:rPr lang="en-MY" dirty="0"/>
              <a:t>Determine whether </a:t>
            </a:r>
            <a:r>
              <a:rPr lang="en-MY" i="1" dirty="0"/>
              <a:t>K</a:t>
            </a:r>
            <a:r>
              <a:rPr lang="en-MY" baseline="-25000" dirty="0"/>
              <a:t>6 </a:t>
            </a:r>
            <a:r>
              <a:rPr lang="en-MY" dirty="0"/>
              <a:t>is planar graph.</a:t>
            </a:r>
          </a:p>
        </p:txBody>
      </p:sp>
      <p:sp>
        <p:nvSpPr>
          <p:cNvPr id="5" name="TextBox 4">
            <a:extLst>
              <a:ext uri="{FF2B5EF4-FFF2-40B4-BE49-F238E27FC236}">
                <a16:creationId xmlns:a16="http://schemas.microsoft.com/office/drawing/2014/main" id="{03C19604-3C38-1630-D1EC-81D1EC9540D2}"/>
              </a:ext>
            </a:extLst>
          </p:cNvPr>
          <p:cNvSpPr txBox="1"/>
          <p:nvPr/>
        </p:nvSpPr>
        <p:spPr>
          <a:xfrm>
            <a:off x="1676400" y="3453452"/>
            <a:ext cx="7362244" cy="2031325"/>
          </a:xfrm>
          <a:prstGeom prst="rect">
            <a:avLst/>
          </a:prstGeom>
          <a:noFill/>
        </p:spPr>
        <p:txBody>
          <a:bodyPr wrap="square" rtlCol="0">
            <a:spAutoFit/>
          </a:bodyPr>
          <a:lstStyle/>
          <a:p>
            <a:pPr marL="285750" indent="-285750">
              <a:buFont typeface="Wingdings" panose="05000000000000000000" pitchFamily="2" charset="2"/>
              <a:buChar char="§"/>
            </a:pPr>
            <a:r>
              <a:rPr lang="en-MY" dirty="0"/>
              <a:t>Since </a:t>
            </a:r>
            <a:r>
              <a:rPr lang="en-MY" i="1" dirty="0"/>
              <a:t>K</a:t>
            </a:r>
            <a:r>
              <a:rPr lang="en-MY" baseline="-25000" dirty="0"/>
              <a:t>6 </a:t>
            </a:r>
            <a:r>
              <a:rPr lang="en-MY" dirty="0"/>
              <a:t>has 6 vertices, 15 edges, and circuit with length three, hence we using corollary 1 to determine whether </a:t>
            </a:r>
            <a:r>
              <a:rPr lang="en-MY" i="1" dirty="0"/>
              <a:t>K</a:t>
            </a:r>
            <a:r>
              <a:rPr lang="en-MY" baseline="-25000" dirty="0"/>
              <a:t>6 </a:t>
            </a:r>
            <a:r>
              <a:rPr lang="en-MY" dirty="0"/>
              <a:t>is planar.</a:t>
            </a:r>
          </a:p>
          <a:p>
            <a:pPr marL="285750" indent="-285750">
              <a:buFont typeface="Wingdings" panose="05000000000000000000" pitchFamily="2" charset="2"/>
              <a:buChar char="§"/>
            </a:pPr>
            <a:r>
              <a:rPr lang="en-MY" dirty="0"/>
              <a:t>Corollary 1: 15 </a:t>
            </a:r>
            <a:r>
              <a:rPr lang="en-MY" dirty="0">
                <a:latin typeface="Cambria Math" panose="02040503050406030204" pitchFamily="18" charset="0"/>
                <a:ea typeface="Cambria Math" panose="02040503050406030204" pitchFamily="18" charset="0"/>
              </a:rPr>
              <a:t>≤</a:t>
            </a:r>
            <a:r>
              <a:rPr lang="en-MY" dirty="0"/>
              <a:t> 3(6) – 6</a:t>
            </a:r>
          </a:p>
          <a:p>
            <a:pPr marL="1614488" lvl="1"/>
            <a:r>
              <a:rPr lang="en-MY" dirty="0"/>
              <a:t>15 </a:t>
            </a:r>
            <a:r>
              <a:rPr lang="en-MY" dirty="0">
                <a:latin typeface="Cambria Math" panose="02040503050406030204" pitchFamily="18" charset="0"/>
                <a:ea typeface="Cambria Math" panose="02040503050406030204" pitchFamily="18" charset="0"/>
              </a:rPr>
              <a:t>≤ </a:t>
            </a:r>
            <a:r>
              <a:rPr lang="en-MY" dirty="0">
                <a:ea typeface="Cambria Math" panose="02040503050406030204" pitchFamily="18" charset="0"/>
              </a:rPr>
              <a:t>12 (not satisfy)</a:t>
            </a:r>
          </a:p>
          <a:p>
            <a:pPr marL="285750" lvl="1" indent="-285750">
              <a:buFont typeface="Wingdings" panose="05000000000000000000" pitchFamily="2" charset="2"/>
              <a:buChar char="§"/>
            </a:pPr>
            <a:r>
              <a:rPr lang="en-MY" dirty="0">
                <a:ea typeface="Cambria Math" panose="02040503050406030204" pitchFamily="18" charset="0"/>
              </a:rPr>
              <a:t>Hence, </a:t>
            </a:r>
            <a:r>
              <a:rPr lang="en-MY" i="1" dirty="0">
                <a:ea typeface="Cambria Math" panose="02040503050406030204" pitchFamily="18" charset="0"/>
              </a:rPr>
              <a:t>K</a:t>
            </a:r>
            <a:r>
              <a:rPr lang="en-MY" baseline="-25000" dirty="0">
                <a:ea typeface="Cambria Math" panose="02040503050406030204" pitchFamily="18" charset="0"/>
              </a:rPr>
              <a:t>6 </a:t>
            </a:r>
            <a:r>
              <a:rPr lang="en-MY" dirty="0">
                <a:ea typeface="Cambria Math" panose="02040503050406030204" pitchFamily="18" charset="0"/>
              </a:rPr>
              <a:t>is not planar graph.</a:t>
            </a:r>
          </a:p>
          <a:p>
            <a:pPr marL="285750" lvl="1" indent="-285750">
              <a:buFont typeface="Wingdings" panose="05000000000000000000" pitchFamily="2" charset="2"/>
              <a:buChar char="§"/>
            </a:pPr>
            <a:r>
              <a:rPr lang="en-MY" dirty="0">
                <a:ea typeface="Cambria Math" panose="02040503050406030204" pitchFamily="18" charset="0"/>
              </a:rPr>
              <a:t>Since K</a:t>
            </a:r>
            <a:r>
              <a:rPr lang="en-MY" baseline="-25000" dirty="0">
                <a:ea typeface="Cambria Math" panose="02040503050406030204" pitchFamily="18" charset="0"/>
              </a:rPr>
              <a:t>6 </a:t>
            </a:r>
            <a:r>
              <a:rPr lang="en-MY" dirty="0">
                <a:ea typeface="Cambria Math" panose="02040503050406030204" pitchFamily="18" charset="0"/>
              </a:rPr>
              <a:t>is not planar means that there must has a crossing edges however we try to draw it in different ways.</a:t>
            </a:r>
            <a:endParaRPr lang="en-MY" dirty="0"/>
          </a:p>
        </p:txBody>
      </p:sp>
      <p:pic>
        <p:nvPicPr>
          <p:cNvPr id="8" name="Picture 7">
            <a:extLst>
              <a:ext uri="{FF2B5EF4-FFF2-40B4-BE49-F238E27FC236}">
                <a16:creationId xmlns:a16="http://schemas.microsoft.com/office/drawing/2014/main" id="{72806D58-88A6-7D30-B480-F193986F7166}"/>
              </a:ext>
            </a:extLst>
          </p:cNvPr>
          <p:cNvPicPr>
            <a:picLocks noChangeAspect="1"/>
          </p:cNvPicPr>
          <p:nvPr/>
        </p:nvPicPr>
        <p:blipFill>
          <a:blip r:embed="rId2"/>
          <a:stretch>
            <a:fillRect/>
          </a:stretch>
        </p:blipFill>
        <p:spPr>
          <a:xfrm>
            <a:off x="2362200" y="1373223"/>
            <a:ext cx="2667000" cy="1956486"/>
          </a:xfrm>
          <a:prstGeom prst="rect">
            <a:avLst/>
          </a:prstGeom>
        </p:spPr>
      </p:pic>
    </p:spTree>
    <p:extLst>
      <p:ext uri="{BB962C8B-B14F-4D97-AF65-F5344CB8AC3E}">
        <p14:creationId xmlns:p14="http://schemas.microsoft.com/office/powerpoint/2010/main" val="3795437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1B445-5660-0F8B-BBD3-C584B8D64E5C}"/>
              </a:ext>
            </a:extLst>
          </p:cNvPr>
          <p:cNvSpPr>
            <a:spLocks noGrp="1"/>
          </p:cNvSpPr>
          <p:nvPr>
            <p:ph type="title"/>
          </p:nvPr>
        </p:nvSpPr>
        <p:spPr>
          <a:xfrm>
            <a:off x="1926512" y="152400"/>
            <a:ext cx="6589199" cy="794378"/>
          </a:xfrm>
        </p:spPr>
        <p:txBody>
          <a:bodyPr/>
          <a:lstStyle/>
          <a:p>
            <a:pPr algn="ctr"/>
            <a:r>
              <a:rPr lang="en-MY" dirty="0"/>
              <a:t>EXAMPLE 3</a:t>
            </a:r>
          </a:p>
        </p:txBody>
      </p:sp>
      <p:sp>
        <p:nvSpPr>
          <p:cNvPr id="3" name="Content Placeholder 2">
            <a:extLst>
              <a:ext uri="{FF2B5EF4-FFF2-40B4-BE49-F238E27FC236}">
                <a16:creationId xmlns:a16="http://schemas.microsoft.com/office/drawing/2014/main" id="{7D07C5CA-3140-825B-563A-E62BEA01B234}"/>
              </a:ext>
            </a:extLst>
          </p:cNvPr>
          <p:cNvSpPr>
            <a:spLocks noGrp="1"/>
          </p:cNvSpPr>
          <p:nvPr>
            <p:ph idx="1"/>
          </p:nvPr>
        </p:nvSpPr>
        <p:spPr>
          <a:xfrm>
            <a:off x="1447801" y="946778"/>
            <a:ext cx="6934200" cy="1491622"/>
          </a:xfrm>
        </p:spPr>
        <p:txBody>
          <a:bodyPr/>
          <a:lstStyle/>
          <a:p>
            <a:pPr>
              <a:buFont typeface="Wingdings" panose="05000000000000000000" pitchFamily="2" charset="2"/>
              <a:buChar char="q"/>
            </a:pPr>
            <a:r>
              <a:rPr lang="en-MY" dirty="0"/>
              <a:t>Determine whether </a:t>
            </a:r>
            <a:r>
              <a:rPr lang="en-MY" i="1" dirty="0"/>
              <a:t>K</a:t>
            </a:r>
            <a:r>
              <a:rPr lang="en-MY" baseline="-25000" dirty="0"/>
              <a:t>2,3 </a:t>
            </a:r>
            <a:r>
              <a:rPr lang="en-MY" dirty="0"/>
              <a:t>is planar graph.</a:t>
            </a:r>
          </a:p>
        </p:txBody>
      </p:sp>
      <p:sp>
        <p:nvSpPr>
          <p:cNvPr id="5" name="TextBox 4">
            <a:extLst>
              <a:ext uri="{FF2B5EF4-FFF2-40B4-BE49-F238E27FC236}">
                <a16:creationId xmlns:a16="http://schemas.microsoft.com/office/drawing/2014/main" id="{03C19604-3C38-1630-D1EC-81D1EC9540D2}"/>
              </a:ext>
            </a:extLst>
          </p:cNvPr>
          <p:cNvSpPr txBox="1"/>
          <p:nvPr/>
        </p:nvSpPr>
        <p:spPr>
          <a:xfrm>
            <a:off x="1676400" y="2895600"/>
            <a:ext cx="7362244" cy="1754326"/>
          </a:xfrm>
          <a:prstGeom prst="rect">
            <a:avLst/>
          </a:prstGeom>
          <a:noFill/>
        </p:spPr>
        <p:txBody>
          <a:bodyPr wrap="square" rtlCol="0">
            <a:spAutoFit/>
          </a:bodyPr>
          <a:lstStyle/>
          <a:p>
            <a:pPr marL="285750" indent="-285750">
              <a:buFont typeface="Wingdings" panose="05000000000000000000" pitchFamily="2" charset="2"/>
              <a:buChar char="§"/>
            </a:pPr>
            <a:r>
              <a:rPr lang="en-MY" dirty="0"/>
              <a:t>Since </a:t>
            </a:r>
            <a:r>
              <a:rPr lang="en-MY" i="1" dirty="0"/>
              <a:t>K</a:t>
            </a:r>
            <a:r>
              <a:rPr lang="en-MY" baseline="-25000" dirty="0"/>
              <a:t>2,3 </a:t>
            </a:r>
            <a:r>
              <a:rPr lang="en-MY" dirty="0"/>
              <a:t>has 5 vertices, 6 edges, and no circuit with length three, hence we using corollary 3 to determine whether </a:t>
            </a:r>
            <a:r>
              <a:rPr lang="en-MY" i="1" dirty="0"/>
              <a:t>K</a:t>
            </a:r>
            <a:r>
              <a:rPr lang="en-MY" baseline="-25000" dirty="0"/>
              <a:t>2,3 </a:t>
            </a:r>
            <a:r>
              <a:rPr lang="en-MY" dirty="0"/>
              <a:t>is planar.</a:t>
            </a:r>
          </a:p>
          <a:p>
            <a:pPr marL="285750" indent="-285750">
              <a:buFont typeface="Wingdings" panose="05000000000000000000" pitchFamily="2" charset="2"/>
              <a:buChar char="§"/>
            </a:pPr>
            <a:r>
              <a:rPr lang="en-MY" dirty="0"/>
              <a:t>Corollary 1: 6 </a:t>
            </a:r>
            <a:r>
              <a:rPr lang="en-MY" dirty="0">
                <a:latin typeface="Cambria Math" panose="02040503050406030204" pitchFamily="18" charset="0"/>
                <a:ea typeface="Cambria Math" panose="02040503050406030204" pitchFamily="18" charset="0"/>
              </a:rPr>
              <a:t>≤</a:t>
            </a:r>
            <a:r>
              <a:rPr lang="en-MY" dirty="0"/>
              <a:t> 2(5) – 4</a:t>
            </a:r>
          </a:p>
          <a:p>
            <a:pPr marL="1614488" lvl="1"/>
            <a:r>
              <a:rPr lang="en-MY" dirty="0"/>
              <a:t>6 </a:t>
            </a:r>
            <a:r>
              <a:rPr lang="en-MY" dirty="0">
                <a:latin typeface="Cambria Math" panose="02040503050406030204" pitchFamily="18" charset="0"/>
                <a:ea typeface="Cambria Math" panose="02040503050406030204" pitchFamily="18" charset="0"/>
              </a:rPr>
              <a:t>≤ </a:t>
            </a:r>
            <a:r>
              <a:rPr lang="en-MY" dirty="0">
                <a:ea typeface="Cambria Math" panose="02040503050406030204" pitchFamily="18" charset="0"/>
              </a:rPr>
              <a:t>6 (satisfy)</a:t>
            </a:r>
          </a:p>
          <a:p>
            <a:pPr marL="285750" lvl="1" indent="-285750">
              <a:buFont typeface="Wingdings" panose="05000000000000000000" pitchFamily="2" charset="2"/>
              <a:buChar char="§"/>
            </a:pPr>
            <a:r>
              <a:rPr lang="en-MY" dirty="0">
                <a:ea typeface="Cambria Math" panose="02040503050406030204" pitchFamily="18" charset="0"/>
              </a:rPr>
              <a:t>Hence, </a:t>
            </a:r>
            <a:r>
              <a:rPr lang="en-MY" i="1" dirty="0">
                <a:ea typeface="Cambria Math" panose="02040503050406030204" pitchFamily="18" charset="0"/>
              </a:rPr>
              <a:t>K</a:t>
            </a:r>
            <a:r>
              <a:rPr lang="en-MY" baseline="-25000" dirty="0">
                <a:ea typeface="Cambria Math" panose="02040503050406030204" pitchFamily="18" charset="0"/>
              </a:rPr>
              <a:t>2,3 </a:t>
            </a:r>
            <a:r>
              <a:rPr lang="en-MY" dirty="0">
                <a:ea typeface="Cambria Math" panose="02040503050406030204" pitchFamily="18" charset="0"/>
              </a:rPr>
              <a:t>is planar graph.</a:t>
            </a:r>
          </a:p>
        </p:txBody>
      </p:sp>
      <p:pic>
        <p:nvPicPr>
          <p:cNvPr id="4" name="Picture 2">
            <a:extLst>
              <a:ext uri="{FF2B5EF4-FFF2-40B4-BE49-F238E27FC236}">
                <a16:creationId xmlns:a16="http://schemas.microsoft.com/office/drawing/2014/main" id="{964E7BBD-7AF9-9850-C422-A98DE05D1E2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372" t="5075" r="66589" b="52258"/>
          <a:stretch/>
        </p:blipFill>
        <p:spPr bwMode="auto">
          <a:xfrm>
            <a:off x="2209800" y="1295400"/>
            <a:ext cx="1950720" cy="15118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79314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1B445-5660-0F8B-BBD3-C584B8D64E5C}"/>
              </a:ext>
            </a:extLst>
          </p:cNvPr>
          <p:cNvSpPr>
            <a:spLocks noGrp="1"/>
          </p:cNvSpPr>
          <p:nvPr>
            <p:ph type="title"/>
          </p:nvPr>
        </p:nvSpPr>
        <p:spPr>
          <a:xfrm>
            <a:off x="1926512" y="152400"/>
            <a:ext cx="6589199" cy="794378"/>
          </a:xfrm>
        </p:spPr>
        <p:txBody>
          <a:bodyPr/>
          <a:lstStyle/>
          <a:p>
            <a:pPr algn="ctr"/>
            <a:r>
              <a:rPr lang="en-MY" dirty="0"/>
              <a:t>EXERCISE 3</a:t>
            </a:r>
          </a:p>
        </p:txBody>
      </p:sp>
      <p:sp>
        <p:nvSpPr>
          <p:cNvPr id="5" name="TextBox 4">
            <a:extLst>
              <a:ext uri="{FF2B5EF4-FFF2-40B4-BE49-F238E27FC236}">
                <a16:creationId xmlns:a16="http://schemas.microsoft.com/office/drawing/2014/main" id="{03C19604-3C38-1630-D1EC-81D1EC9540D2}"/>
              </a:ext>
            </a:extLst>
          </p:cNvPr>
          <p:cNvSpPr txBox="1"/>
          <p:nvPr/>
        </p:nvSpPr>
        <p:spPr>
          <a:xfrm>
            <a:off x="1676400" y="1371600"/>
            <a:ext cx="7362244" cy="1938992"/>
          </a:xfrm>
          <a:prstGeom prst="rect">
            <a:avLst/>
          </a:prstGeom>
          <a:noFill/>
        </p:spPr>
        <p:txBody>
          <a:bodyPr wrap="square" rtlCol="0">
            <a:spAutoFit/>
          </a:bodyPr>
          <a:lstStyle/>
          <a:p>
            <a:r>
              <a:rPr lang="en-MY" sz="2400" dirty="0"/>
              <a:t>Determine whether the following graphs are planar graph.</a:t>
            </a:r>
          </a:p>
          <a:p>
            <a:pPr marL="914400" lvl="1" indent="-457200">
              <a:buFont typeface="+mj-lt"/>
              <a:buAutoNum type="alphaLcParenR"/>
            </a:pPr>
            <a:r>
              <a:rPr lang="en-MY" sz="2400" dirty="0"/>
              <a:t> </a:t>
            </a:r>
            <a:r>
              <a:rPr lang="en-MY" sz="2400" i="1" dirty="0"/>
              <a:t>K</a:t>
            </a:r>
            <a:r>
              <a:rPr lang="en-MY" sz="2400" baseline="-25000" dirty="0"/>
              <a:t>5</a:t>
            </a:r>
          </a:p>
          <a:p>
            <a:pPr marL="914400" lvl="1" indent="-457200">
              <a:buFont typeface="+mj-lt"/>
              <a:buAutoNum type="alphaLcParenR"/>
            </a:pPr>
            <a:r>
              <a:rPr lang="en-MY" sz="2400" baseline="-25000" dirty="0"/>
              <a:t> </a:t>
            </a:r>
            <a:r>
              <a:rPr lang="en-MY" sz="2400" i="1" dirty="0"/>
              <a:t>K</a:t>
            </a:r>
            <a:r>
              <a:rPr lang="en-MY" sz="2400" i="1" baseline="-25000" dirty="0"/>
              <a:t>2,4</a:t>
            </a:r>
          </a:p>
          <a:p>
            <a:pPr marL="914400" lvl="1" indent="-457200">
              <a:buFont typeface="+mj-lt"/>
              <a:buAutoNum type="alphaLcParenR"/>
            </a:pPr>
            <a:r>
              <a:rPr lang="en-MY" sz="2400" baseline="-25000" dirty="0"/>
              <a:t> </a:t>
            </a:r>
            <a:r>
              <a:rPr lang="en-MY" sz="2400" i="1" dirty="0"/>
              <a:t>K</a:t>
            </a:r>
            <a:r>
              <a:rPr lang="en-MY" sz="2400" i="1" baseline="-25000" dirty="0"/>
              <a:t>3,3</a:t>
            </a:r>
            <a:endParaRPr lang="en-MY" sz="2400" i="1" dirty="0"/>
          </a:p>
        </p:txBody>
      </p:sp>
    </p:spTree>
    <p:extLst>
      <p:ext uri="{BB962C8B-B14F-4D97-AF65-F5344CB8AC3E}">
        <p14:creationId xmlns:p14="http://schemas.microsoft.com/office/powerpoint/2010/main" val="887117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3F115-F7DE-43F3-AA4C-278E379026BA}"/>
              </a:ext>
            </a:extLst>
          </p:cNvPr>
          <p:cNvSpPr>
            <a:spLocks noGrp="1"/>
          </p:cNvSpPr>
          <p:nvPr>
            <p:ph type="title"/>
          </p:nvPr>
        </p:nvSpPr>
        <p:spPr/>
        <p:txBody>
          <a:bodyPr/>
          <a:lstStyle/>
          <a:p>
            <a:r>
              <a:rPr lang="en-US" dirty="0"/>
              <a:t>Graf Definition</a:t>
            </a:r>
            <a:endParaRPr lang="en-MY" dirty="0"/>
          </a:p>
        </p:txBody>
      </p:sp>
      <p:sp>
        <p:nvSpPr>
          <p:cNvPr id="3" name="Content Placeholder 2">
            <a:extLst>
              <a:ext uri="{FF2B5EF4-FFF2-40B4-BE49-F238E27FC236}">
                <a16:creationId xmlns:a16="http://schemas.microsoft.com/office/drawing/2014/main" id="{9FEA637B-62D1-4E91-AA19-5F39F1D96399}"/>
              </a:ext>
            </a:extLst>
          </p:cNvPr>
          <p:cNvSpPr>
            <a:spLocks noGrp="1"/>
          </p:cNvSpPr>
          <p:nvPr>
            <p:ph idx="1"/>
          </p:nvPr>
        </p:nvSpPr>
        <p:spPr/>
        <p:txBody>
          <a:bodyPr/>
          <a:lstStyle/>
          <a:p>
            <a:r>
              <a:rPr lang="en-US" b="0" i="0" dirty="0">
                <a:solidFill>
                  <a:srgbClr val="13343B"/>
                </a:solidFill>
                <a:effectLst/>
                <a:latin typeface="__fkGroteskNeue_a82850"/>
              </a:rPr>
              <a:t>A graph in mathematics is a fundamental concept used to represent relationships between objects. </a:t>
            </a:r>
          </a:p>
          <a:p>
            <a:r>
              <a:rPr lang="en-US" b="0" i="0" dirty="0">
                <a:solidFill>
                  <a:srgbClr val="13343B"/>
                </a:solidFill>
                <a:effectLst/>
                <a:latin typeface="__fkGroteskNeue_a82850"/>
              </a:rPr>
              <a:t>It consists of vertices (nodes) connected by edges (lines or arcs). Vertices represent entities, while edges depict the connections between these entities. </a:t>
            </a:r>
          </a:p>
          <a:p>
            <a:r>
              <a:rPr lang="en-US" b="0" i="0" dirty="0">
                <a:solidFill>
                  <a:srgbClr val="13343B"/>
                </a:solidFill>
                <a:effectLst/>
                <a:latin typeface="__fkGroteskNeue_a82850"/>
              </a:rPr>
              <a:t>In more technical terms, a graph is defined as G(E, V), where E represents the set of edges and V represents the set of vertices.</a:t>
            </a:r>
          </a:p>
          <a:p>
            <a:r>
              <a:rPr lang="en-US" b="0" i="0" dirty="0">
                <a:solidFill>
                  <a:srgbClr val="13343B"/>
                </a:solidFill>
                <a:effectLst/>
                <a:latin typeface="__fkGroteskNeue_a82850"/>
              </a:rPr>
              <a:t>Graphs can be directed or undirected and are utilized in various mathematical applications, including computer science to model computational flow.</a:t>
            </a:r>
            <a:endParaRPr lang="en-MY" dirty="0"/>
          </a:p>
        </p:txBody>
      </p:sp>
    </p:spTree>
    <p:extLst>
      <p:ext uri="{BB962C8B-B14F-4D97-AF65-F5344CB8AC3E}">
        <p14:creationId xmlns:p14="http://schemas.microsoft.com/office/powerpoint/2010/main" val="1861508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48260"/>
            <a:ext cx="7162800" cy="665480"/>
          </a:xfrm>
        </p:spPr>
        <p:txBody>
          <a:bodyPr/>
          <a:lstStyle/>
          <a:p>
            <a:r>
              <a:rPr lang="en-US" b="1" dirty="0"/>
              <a:t>ISOMORPHIC GRAPHS</a:t>
            </a:r>
          </a:p>
        </p:txBody>
      </p:sp>
      <p:sp>
        <p:nvSpPr>
          <p:cNvPr id="3" name="Content Placeholder 2"/>
          <p:cNvSpPr>
            <a:spLocks noGrp="1"/>
          </p:cNvSpPr>
          <p:nvPr>
            <p:ph idx="1"/>
          </p:nvPr>
        </p:nvSpPr>
        <p:spPr>
          <a:xfrm>
            <a:off x="1281485" y="914400"/>
            <a:ext cx="7391400" cy="5562600"/>
          </a:xfrm>
        </p:spPr>
        <p:txBody>
          <a:bodyPr>
            <a:normAutofit/>
          </a:bodyPr>
          <a:lstStyle/>
          <a:p>
            <a:pPr>
              <a:buFont typeface="Wingdings" panose="05000000000000000000" pitchFamily="2" charset="2"/>
              <a:buChar char="q"/>
            </a:pPr>
            <a:r>
              <a:rPr lang="en-US" dirty="0"/>
              <a:t>The simple graphs </a:t>
            </a:r>
            <a:r>
              <a:rPr lang="en-US" i="1" dirty="0"/>
              <a:t>G1 </a:t>
            </a:r>
            <a:r>
              <a:rPr lang="en-US" dirty="0"/>
              <a:t>and </a:t>
            </a:r>
            <a:r>
              <a:rPr lang="en-US" i="1" dirty="0"/>
              <a:t>G2 </a:t>
            </a:r>
            <a:r>
              <a:rPr lang="en-US" dirty="0"/>
              <a:t>are </a:t>
            </a:r>
            <a:r>
              <a:rPr lang="en-US" b="1" dirty="0"/>
              <a:t>isomorphic </a:t>
            </a:r>
            <a:r>
              <a:rPr lang="en-US" dirty="0"/>
              <a:t>if there is a </a:t>
            </a:r>
            <a:r>
              <a:rPr lang="en-US" dirty="0" err="1">
                <a:solidFill>
                  <a:srgbClr val="00B0F0"/>
                </a:solidFill>
              </a:rPr>
              <a:t>bijective</a:t>
            </a:r>
            <a:r>
              <a:rPr lang="en-US" dirty="0">
                <a:solidFill>
                  <a:srgbClr val="00B0F0"/>
                </a:solidFill>
              </a:rPr>
              <a:t> function (one-to-one and onto) </a:t>
            </a:r>
            <a:r>
              <a:rPr lang="en-US" i="1" dirty="0"/>
              <a:t>f </a:t>
            </a:r>
            <a:r>
              <a:rPr lang="en-US" dirty="0"/>
              <a:t>from </a:t>
            </a:r>
            <a:r>
              <a:rPr lang="en-US" i="1" dirty="0"/>
              <a:t>V1 </a:t>
            </a:r>
            <a:r>
              <a:rPr lang="en-US" dirty="0"/>
              <a:t>to </a:t>
            </a:r>
            <a:r>
              <a:rPr lang="en-US" i="1" dirty="0"/>
              <a:t>V2 </a:t>
            </a:r>
            <a:r>
              <a:rPr lang="en-US" dirty="0"/>
              <a:t>with the property that </a:t>
            </a:r>
            <a:r>
              <a:rPr lang="en-US" i="1" dirty="0"/>
              <a:t>a </a:t>
            </a:r>
            <a:r>
              <a:rPr lang="en-US" dirty="0"/>
              <a:t>and </a:t>
            </a:r>
            <a:r>
              <a:rPr lang="en-US" i="1" dirty="0"/>
              <a:t>b </a:t>
            </a:r>
            <a:r>
              <a:rPr lang="en-US" dirty="0"/>
              <a:t>are adjacent in </a:t>
            </a:r>
            <a:r>
              <a:rPr lang="en-US" i="1" dirty="0"/>
              <a:t>G1 </a:t>
            </a:r>
            <a:r>
              <a:rPr lang="en-US" dirty="0"/>
              <a:t>if and only if </a:t>
            </a:r>
            <a:r>
              <a:rPr lang="en-US" i="1" dirty="0"/>
              <a:t>f</a:t>
            </a:r>
            <a:r>
              <a:rPr lang="en-US" dirty="0"/>
              <a:t>(</a:t>
            </a:r>
            <a:r>
              <a:rPr lang="en-US" i="1" dirty="0"/>
              <a:t>a</a:t>
            </a:r>
            <a:r>
              <a:rPr lang="en-US" dirty="0"/>
              <a:t>) and </a:t>
            </a:r>
            <a:r>
              <a:rPr lang="en-US" i="1" dirty="0"/>
              <a:t>f</a:t>
            </a:r>
            <a:r>
              <a:rPr lang="en-US" dirty="0"/>
              <a:t>(</a:t>
            </a:r>
            <a:r>
              <a:rPr lang="en-US" i="1" dirty="0"/>
              <a:t>b</a:t>
            </a:r>
            <a:r>
              <a:rPr lang="en-US" dirty="0"/>
              <a:t>) are adjacent in </a:t>
            </a:r>
            <a:r>
              <a:rPr lang="en-US" i="1" dirty="0"/>
              <a:t>G2, </a:t>
            </a:r>
            <a:r>
              <a:rPr lang="en-US" dirty="0"/>
              <a:t>for all </a:t>
            </a:r>
            <a:r>
              <a:rPr lang="en-US" i="1" dirty="0"/>
              <a:t>a </a:t>
            </a:r>
            <a:r>
              <a:rPr lang="en-US" dirty="0"/>
              <a:t>and </a:t>
            </a:r>
            <a:r>
              <a:rPr lang="en-US" i="1" dirty="0"/>
              <a:t>b </a:t>
            </a:r>
            <a:r>
              <a:rPr lang="en-US" dirty="0"/>
              <a:t>in </a:t>
            </a:r>
            <a:r>
              <a:rPr lang="en-US" i="1" dirty="0"/>
              <a:t>V1. </a:t>
            </a:r>
            <a:endParaRPr lang="en-US" dirty="0"/>
          </a:p>
          <a:p>
            <a:pPr>
              <a:buFont typeface="Wingdings" panose="05000000000000000000" pitchFamily="2" charset="2"/>
              <a:buChar char="q"/>
            </a:pPr>
            <a:r>
              <a:rPr lang="en-US" dirty="0"/>
              <a:t>A property preserved by isomorphic graphs are:- </a:t>
            </a:r>
          </a:p>
          <a:p>
            <a:pPr marL="708660" lvl="1" indent="-342900">
              <a:buFont typeface="Wingdings" panose="05000000000000000000" pitchFamily="2" charset="2"/>
              <a:buChar char="§"/>
            </a:pPr>
            <a:r>
              <a:rPr lang="en-US" dirty="0"/>
              <a:t>Must have the same number of vertices. </a:t>
            </a:r>
          </a:p>
          <a:p>
            <a:pPr marL="708660" lvl="1" indent="-342900">
              <a:buFont typeface="Wingdings" panose="05000000000000000000" pitchFamily="2" charset="2"/>
              <a:buChar char="§"/>
            </a:pPr>
            <a:r>
              <a:rPr lang="en-US" dirty="0"/>
              <a:t>Must have the same number of edges. </a:t>
            </a:r>
          </a:p>
          <a:p>
            <a:pPr marL="708660" lvl="1" indent="-342900">
              <a:buFont typeface="Wingdings" panose="05000000000000000000" pitchFamily="2" charset="2"/>
              <a:buChar char="§"/>
            </a:pPr>
            <a:r>
              <a:rPr lang="en-US" dirty="0"/>
              <a:t>The degrees of the vertices must be the same. </a:t>
            </a:r>
          </a:p>
          <a:p>
            <a:pPr>
              <a:buFont typeface="Wingdings" panose="05000000000000000000" pitchFamily="2" charset="2"/>
              <a:buChar char="q"/>
            </a:pPr>
            <a:r>
              <a:rPr lang="en-US" dirty="0"/>
              <a:t>However, the properties only can be used to show two graphs are not isomorphic, but can not show that two graphs are isomorphic.</a:t>
            </a:r>
          </a:p>
          <a:p>
            <a:pPr>
              <a:buFont typeface="Wingdings" panose="05000000000000000000" pitchFamily="2" charset="2"/>
              <a:buChar char="q"/>
            </a:pPr>
            <a:r>
              <a:rPr lang="en-US" dirty="0"/>
              <a:t>So, function mapping is most part to show whether the graphs are isomorphic or not.</a:t>
            </a:r>
          </a:p>
          <a:p>
            <a:pPr>
              <a:buFont typeface="Wingdings" panose="05000000000000000000" pitchFamily="2" charset="2"/>
              <a:buChar char="q"/>
            </a:pPr>
            <a:r>
              <a:rPr lang="en-US" dirty="0"/>
              <a:t>If the function is </a:t>
            </a:r>
            <a:r>
              <a:rPr lang="en-US" dirty="0" err="1"/>
              <a:t>bijective</a:t>
            </a:r>
            <a:r>
              <a:rPr lang="en-US" dirty="0"/>
              <a:t>, then the graphs are isomorphic.</a:t>
            </a:r>
          </a:p>
          <a:p>
            <a:pPr>
              <a:buFont typeface="Wingdings" panose="05000000000000000000" pitchFamily="2" charset="2"/>
              <a:buChar char="q"/>
            </a:pPr>
            <a:endParaRPr lang="en-US" dirty="0"/>
          </a:p>
        </p:txBody>
      </p:sp>
    </p:spTree>
    <p:extLst>
      <p:ext uri="{BB962C8B-B14F-4D97-AF65-F5344CB8AC3E}">
        <p14:creationId xmlns:p14="http://schemas.microsoft.com/office/powerpoint/2010/main" val="730992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500"/>
                                        <p:tgtEl>
                                          <p:spTgt spid="3">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fade">
                                      <p:cBhvr>
                                        <p:cTn id="34" dur="500"/>
                                        <p:tgtEl>
                                          <p:spTgt spid="3">
                                            <p:txEl>
                                              <p:pRg st="6" end="6"/>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fade">
                                      <p:cBhvr>
                                        <p:cTn id="3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229600" cy="685800"/>
          </a:xfrm>
        </p:spPr>
        <p:txBody>
          <a:bodyPr>
            <a:normAutofit fontScale="90000"/>
          </a:bodyPr>
          <a:lstStyle/>
          <a:p>
            <a:pPr algn="ctr"/>
            <a:r>
              <a:rPr lang="en-US" sz="4000" dirty="0"/>
              <a:t>EXAMPLE 1</a:t>
            </a:r>
          </a:p>
        </p:txBody>
      </p:sp>
      <p:sp>
        <p:nvSpPr>
          <p:cNvPr id="3" name="Content Placeholder 2"/>
          <p:cNvSpPr>
            <a:spLocks noGrp="1"/>
          </p:cNvSpPr>
          <p:nvPr>
            <p:ph idx="1"/>
          </p:nvPr>
        </p:nvSpPr>
        <p:spPr>
          <a:xfrm>
            <a:off x="685800" y="685800"/>
            <a:ext cx="8001000" cy="5638800"/>
          </a:xfrm>
        </p:spPr>
        <p:txBody>
          <a:bodyPr/>
          <a:lstStyle/>
          <a:p>
            <a:pPr marL="884237">
              <a:buFont typeface="Wingdings" panose="05000000000000000000" pitchFamily="2" charset="2"/>
              <a:buChar char="q"/>
            </a:pPr>
            <a:r>
              <a:rPr lang="en-US" sz="2000" dirty="0"/>
              <a:t>Determine whether the given pair of the graphs below are isomorphic or not. Explain your answer.</a:t>
            </a:r>
          </a:p>
          <a:p>
            <a:pPr marL="0" indent="0" algn="ctr">
              <a:buNone/>
            </a:pP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1419225"/>
            <a:ext cx="3381375" cy="1123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4" name="Table 3"/>
          <p:cNvGraphicFramePr>
            <a:graphicFrameLocks noGrp="1"/>
          </p:cNvGraphicFramePr>
          <p:nvPr/>
        </p:nvGraphicFramePr>
        <p:xfrm>
          <a:off x="762000" y="2567940"/>
          <a:ext cx="6477000" cy="2026920"/>
        </p:xfrm>
        <a:graphic>
          <a:graphicData uri="http://schemas.openxmlformats.org/drawingml/2006/table">
            <a:tbl>
              <a:tblPr firstRow="1" bandRow="1">
                <a:tableStyleId>{5C22544A-7EE6-4342-B048-85BDC9FD1C3A}</a:tableStyleId>
              </a:tblPr>
              <a:tblGrid>
                <a:gridCol w="33528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600200">
                  <a:extLst>
                    <a:ext uri="{9D8B030D-6E8A-4147-A177-3AD203B41FA5}">
                      <a16:colId xmlns:a16="http://schemas.microsoft.com/office/drawing/2014/main" val="20002"/>
                    </a:ext>
                  </a:extLst>
                </a:gridCol>
              </a:tblGrid>
              <a:tr h="370840">
                <a:tc>
                  <a:txBody>
                    <a:bodyPr/>
                    <a:lstStyle/>
                    <a:p>
                      <a:endParaRPr lang="en-US" dirty="0"/>
                    </a:p>
                  </a:txBody>
                  <a:tcPr/>
                </a:tc>
                <a:tc>
                  <a:txBody>
                    <a:bodyPr/>
                    <a:lstStyle/>
                    <a:p>
                      <a:pPr algn="ctr"/>
                      <a:r>
                        <a:rPr lang="en-US" dirty="0"/>
                        <a:t>Graph 1</a:t>
                      </a:r>
                    </a:p>
                  </a:txBody>
                  <a:tcPr/>
                </a:tc>
                <a:tc>
                  <a:txBody>
                    <a:bodyPr/>
                    <a:lstStyle/>
                    <a:p>
                      <a:pPr algn="ctr"/>
                      <a:r>
                        <a:rPr lang="en-US" dirty="0"/>
                        <a:t>Graph 2</a:t>
                      </a:r>
                    </a:p>
                  </a:txBody>
                  <a:tcPr/>
                </a:tc>
                <a:extLst>
                  <a:ext uri="{0D108BD9-81ED-4DB2-BD59-A6C34878D82A}">
                    <a16:rowId xmlns:a16="http://schemas.microsoft.com/office/drawing/2014/main" val="10000"/>
                  </a:ext>
                </a:extLst>
              </a:tr>
              <a:tr h="370840">
                <a:tc>
                  <a:txBody>
                    <a:bodyPr/>
                    <a:lstStyle/>
                    <a:p>
                      <a:r>
                        <a:rPr lang="en-US"/>
                        <a:t>The number of vertices</a:t>
                      </a:r>
                      <a:endParaRPr lang="en-US" dirty="0"/>
                    </a:p>
                  </a:txBody>
                  <a:tcPr/>
                </a:tc>
                <a:tc>
                  <a:txBody>
                    <a:bodyPr/>
                    <a:lstStyle/>
                    <a:p>
                      <a:pPr algn="ctr"/>
                      <a:r>
                        <a:rPr lang="en-US" dirty="0"/>
                        <a:t>2</a:t>
                      </a:r>
                    </a:p>
                  </a:txBody>
                  <a:tcPr anchor="ctr"/>
                </a:tc>
                <a:tc>
                  <a:txBody>
                    <a:bodyPr/>
                    <a:lstStyle/>
                    <a:p>
                      <a:pPr algn="ctr"/>
                      <a:r>
                        <a:rPr lang="en-US" dirty="0"/>
                        <a:t>3</a:t>
                      </a:r>
                    </a:p>
                  </a:txBody>
                  <a:tcPr anchor="ctr"/>
                </a:tc>
                <a:extLst>
                  <a:ext uri="{0D108BD9-81ED-4DB2-BD59-A6C34878D82A}">
                    <a16:rowId xmlns:a16="http://schemas.microsoft.com/office/drawing/2014/main" val="10001"/>
                  </a:ext>
                </a:extLst>
              </a:tr>
              <a:tr h="370840">
                <a:tc>
                  <a:txBody>
                    <a:bodyPr/>
                    <a:lstStyle/>
                    <a:p>
                      <a:r>
                        <a:rPr lang="en-US" dirty="0"/>
                        <a:t>The number of edges</a:t>
                      </a:r>
                    </a:p>
                  </a:txBody>
                  <a:tcPr/>
                </a:tc>
                <a:tc>
                  <a:txBody>
                    <a:bodyPr/>
                    <a:lstStyle/>
                    <a:p>
                      <a:pPr algn="ctr"/>
                      <a:r>
                        <a:rPr lang="en-US" dirty="0"/>
                        <a:t>1</a:t>
                      </a:r>
                    </a:p>
                  </a:txBody>
                  <a:tcPr anchor="ctr"/>
                </a:tc>
                <a:tc>
                  <a:txBody>
                    <a:bodyPr/>
                    <a:lstStyle/>
                    <a:p>
                      <a:pPr algn="ctr"/>
                      <a:r>
                        <a:rPr lang="en-US" dirty="0"/>
                        <a:t>3</a:t>
                      </a:r>
                    </a:p>
                  </a:txBody>
                  <a:tcPr anchor="ctr"/>
                </a:tc>
                <a:extLst>
                  <a:ext uri="{0D108BD9-81ED-4DB2-BD59-A6C34878D82A}">
                    <a16:rowId xmlns:a16="http://schemas.microsoft.com/office/drawing/2014/main" val="10002"/>
                  </a:ext>
                </a:extLst>
              </a:tr>
              <a:tr h="370840">
                <a:tc>
                  <a:txBody>
                    <a:bodyPr/>
                    <a:lstStyle/>
                    <a:p>
                      <a:r>
                        <a:rPr lang="en-US" dirty="0"/>
                        <a:t>The degree of each vertex</a:t>
                      </a:r>
                    </a:p>
                  </a:txBody>
                  <a:tcPr/>
                </a:tc>
                <a:tc>
                  <a:txBody>
                    <a:bodyPr/>
                    <a:lstStyle/>
                    <a:p>
                      <a:pPr algn="ctr"/>
                      <a:r>
                        <a:rPr lang="en-US" dirty="0" err="1"/>
                        <a:t>deg</a:t>
                      </a:r>
                      <a:r>
                        <a:rPr lang="en-US" dirty="0"/>
                        <a:t>(v1) = 1</a:t>
                      </a:r>
                    </a:p>
                    <a:p>
                      <a:pPr algn="ctr"/>
                      <a:r>
                        <a:rPr lang="en-US" dirty="0" err="1"/>
                        <a:t>deg</a:t>
                      </a:r>
                      <a:r>
                        <a:rPr lang="en-US" dirty="0"/>
                        <a:t>(v2) = 1</a:t>
                      </a:r>
                    </a:p>
                  </a:txBody>
                  <a:tcPr anchor="ctr"/>
                </a:tc>
                <a:tc>
                  <a:txBody>
                    <a:bodyPr/>
                    <a:lstStyle/>
                    <a:p>
                      <a:pPr algn="ctr"/>
                      <a:r>
                        <a:rPr lang="en-US" dirty="0" err="1"/>
                        <a:t>deg</a:t>
                      </a:r>
                      <a:r>
                        <a:rPr lang="en-US" dirty="0"/>
                        <a:t>(w1) = 2</a:t>
                      </a:r>
                    </a:p>
                    <a:p>
                      <a:pPr algn="ctr"/>
                      <a:r>
                        <a:rPr lang="en-US" dirty="0" err="1"/>
                        <a:t>deg</a:t>
                      </a:r>
                      <a:r>
                        <a:rPr lang="en-US" dirty="0"/>
                        <a:t>(w2) = 2</a:t>
                      </a:r>
                    </a:p>
                    <a:p>
                      <a:pPr algn="ctr"/>
                      <a:r>
                        <a:rPr lang="en-US" dirty="0" err="1"/>
                        <a:t>deg</a:t>
                      </a:r>
                      <a:r>
                        <a:rPr lang="en-US" dirty="0"/>
                        <a:t>(w3) = 2</a:t>
                      </a:r>
                    </a:p>
                  </a:txBody>
                  <a:tcPr anchor="ctr"/>
                </a:tc>
                <a:extLst>
                  <a:ext uri="{0D108BD9-81ED-4DB2-BD59-A6C34878D82A}">
                    <a16:rowId xmlns:a16="http://schemas.microsoft.com/office/drawing/2014/main" val="10003"/>
                  </a:ext>
                </a:extLst>
              </a:tr>
            </a:tbl>
          </a:graphicData>
        </a:graphic>
      </p:graphicFrame>
      <p:sp>
        <p:nvSpPr>
          <p:cNvPr id="5" name="TextBox 4"/>
          <p:cNvSpPr txBox="1"/>
          <p:nvPr/>
        </p:nvSpPr>
        <p:spPr>
          <a:xfrm>
            <a:off x="838200" y="4779109"/>
            <a:ext cx="7449820" cy="923330"/>
          </a:xfrm>
          <a:prstGeom prst="rect">
            <a:avLst/>
          </a:prstGeom>
          <a:noFill/>
        </p:spPr>
        <p:txBody>
          <a:bodyPr wrap="square" rtlCol="0">
            <a:spAutoFit/>
          </a:bodyPr>
          <a:lstStyle/>
          <a:p>
            <a:pPr marL="285750" indent="-285750">
              <a:buFont typeface="Wingdings" panose="05000000000000000000" pitchFamily="2" charset="2"/>
              <a:buChar char="Ø"/>
            </a:pPr>
            <a:r>
              <a:rPr lang="en-US" dirty="0"/>
              <a:t>Since the number of vertices, the number of edges and the degree of each vertex are different, hence the graphs are not isomorphic.</a:t>
            </a:r>
          </a:p>
        </p:txBody>
      </p:sp>
      <p:sp>
        <p:nvSpPr>
          <p:cNvPr id="7" name="Left Arrow Callout 6"/>
          <p:cNvSpPr/>
          <p:nvPr/>
        </p:nvSpPr>
        <p:spPr>
          <a:xfrm>
            <a:off x="7315200" y="2987040"/>
            <a:ext cx="1524000" cy="304800"/>
          </a:xfrm>
          <a:prstGeom prst="leftArrowCallout">
            <a:avLst>
              <a:gd name="adj1" fmla="val 25000"/>
              <a:gd name="adj2" fmla="val 25000"/>
              <a:gd name="adj3" fmla="val 25000"/>
              <a:gd name="adj4" fmla="val 83591"/>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Different</a:t>
            </a:r>
          </a:p>
        </p:txBody>
      </p:sp>
      <p:sp>
        <p:nvSpPr>
          <p:cNvPr id="9" name="Left Arrow Callout 8"/>
          <p:cNvSpPr/>
          <p:nvPr/>
        </p:nvSpPr>
        <p:spPr>
          <a:xfrm>
            <a:off x="7315200" y="3368040"/>
            <a:ext cx="1524000" cy="304800"/>
          </a:xfrm>
          <a:prstGeom prst="leftArrowCallout">
            <a:avLst>
              <a:gd name="adj1" fmla="val 25000"/>
              <a:gd name="adj2" fmla="val 25000"/>
              <a:gd name="adj3" fmla="val 25000"/>
              <a:gd name="adj4" fmla="val 83591"/>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Different</a:t>
            </a:r>
          </a:p>
        </p:txBody>
      </p:sp>
      <p:sp>
        <p:nvSpPr>
          <p:cNvPr id="10" name="Left Arrow Callout 9"/>
          <p:cNvSpPr/>
          <p:nvPr/>
        </p:nvSpPr>
        <p:spPr>
          <a:xfrm>
            <a:off x="7315200" y="3977640"/>
            <a:ext cx="1524000" cy="304800"/>
          </a:xfrm>
          <a:prstGeom prst="leftArrowCallout">
            <a:avLst>
              <a:gd name="adj1" fmla="val 25000"/>
              <a:gd name="adj2" fmla="val 25000"/>
              <a:gd name="adj3" fmla="val 25000"/>
              <a:gd name="adj4" fmla="val 83591"/>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Different</a:t>
            </a:r>
          </a:p>
        </p:txBody>
      </p:sp>
    </p:spTree>
    <p:extLst>
      <p:ext uri="{BB962C8B-B14F-4D97-AF65-F5344CB8AC3E}">
        <p14:creationId xmlns:p14="http://schemas.microsoft.com/office/powerpoint/2010/main" val="3569097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Effect transition="in" filter="fade">
                                      <p:cBhvr>
                                        <p:cTn id="2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960" y="5080"/>
            <a:ext cx="8229600" cy="685800"/>
          </a:xfrm>
        </p:spPr>
        <p:txBody>
          <a:bodyPr>
            <a:normAutofit fontScale="90000"/>
          </a:bodyPr>
          <a:lstStyle/>
          <a:p>
            <a:pPr algn="ctr"/>
            <a:r>
              <a:rPr lang="en-US" sz="4000" dirty="0"/>
              <a:t>EXAMPLE 2</a:t>
            </a:r>
          </a:p>
        </p:txBody>
      </p:sp>
      <p:sp>
        <p:nvSpPr>
          <p:cNvPr id="3" name="Content Placeholder 2"/>
          <p:cNvSpPr>
            <a:spLocks noGrp="1"/>
          </p:cNvSpPr>
          <p:nvPr>
            <p:ph idx="1"/>
          </p:nvPr>
        </p:nvSpPr>
        <p:spPr>
          <a:xfrm>
            <a:off x="762000" y="685800"/>
            <a:ext cx="7924800" cy="5562600"/>
          </a:xfrm>
        </p:spPr>
        <p:txBody>
          <a:bodyPr/>
          <a:lstStyle/>
          <a:p>
            <a:pPr marL="803275">
              <a:buFont typeface="Wingdings" panose="05000000000000000000" pitchFamily="2" charset="2"/>
              <a:buChar char="q"/>
            </a:pPr>
            <a:r>
              <a:rPr lang="en-US" sz="2000" dirty="0"/>
              <a:t>Determine whether the given pair of the graphs below are isomorphic or not. Explain your answer.</a:t>
            </a:r>
          </a:p>
          <a:p>
            <a:pPr marL="0" indent="0" algn="ctr">
              <a:buNone/>
            </a:pPr>
            <a:endParaRPr lang="en-US" dirty="0"/>
          </a:p>
        </p:txBody>
      </p:sp>
      <p:graphicFrame>
        <p:nvGraphicFramePr>
          <p:cNvPr id="4" name="Table 3"/>
          <p:cNvGraphicFramePr>
            <a:graphicFrameLocks noGrp="1"/>
          </p:cNvGraphicFramePr>
          <p:nvPr/>
        </p:nvGraphicFramePr>
        <p:xfrm>
          <a:off x="914400" y="2827020"/>
          <a:ext cx="6477000" cy="2423160"/>
        </p:xfrm>
        <a:graphic>
          <a:graphicData uri="http://schemas.openxmlformats.org/drawingml/2006/table">
            <a:tbl>
              <a:tblPr firstRow="1" bandRow="1">
                <a:tableStyleId>{5C22544A-7EE6-4342-B048-85BDC9FD1C3A}</a:tableStyleId>
              </a:tblPr>
              <a:tblGrid>
                <a:gridCol w="33528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600200">
                  <a:extLst>
                    <a:ext uri="{9D8B030D-6E8A-4147-A177-3AD203B41FA5}">
                      <a16:colId xmlns:a16="http://schemas.microsoft.com/office/drawing/2014/main" val="20002"/>
                    </a:ext>
                  </a:extLst>
                </a:gridCol>
              </a:tblGrid>
              <a:tr h="370840">
                <a:tc>
                  <a:txBody>
                    <a:bodyPr/>
                    <a:lstStyle/>
                    <a:p>
                      <a:endParaRPr lang="en-US" sz="1600" dirty="0"/>
                    </a:p>
                  </a:txBody>
                  <a:tcPr/>
                </a:tc>
                <a:tc>
                  <a:txBody>
                    <a:bodyPr/>
                    <a:lstStyle/>
                    <a:p>
                      <a:pPr algn="ctr"/>
                      <a:r>
                        <a:rPr lang="en-US" sz="1600" dirty="0"/>
                        <a:t>Graph G</a:t>
                      </a:r>
                    </a:p>
                  </a:txBody>
                  <a:tcPr/>
                </a:tc>
                <a:tc>
                  <a:txBody>
                    <a:bodyPr/>
                    <a:lstStyle/>
                    <a:p>
                      <a:pPr algn="ctr"/>
                      <a:r>
                        <a:rPr lang="en-US" sz="1600" dirty="0"/>
                        <a:t>Graph H</a:t>
                      </a:r>
                    </a:p>
                  </a:txBody>
                  <a:tcPr/>
                </a:tc>
                <a:extLst>
                  <a:ext uri="{0D108BD9-81ED-4DB2-BD59-A6C34878D82A}">
                    <a16:rowId xmlns:a16="http://schemas.microsoft.com/office/drawing/2014/main" val="10000"/>
                  </a:ext>
                </a:extLst>
              </a:tr>
              <a:tr h="370840">
                <a:tc>
                  <a:txBody>
                    <a:bodyPr/>
                    <a:lstStyle/>
                    <a:p>
                      <a:r>
                        <a:rPr lang="en-US" sz="1600" dirty="0"/>
                        <a:t>The number of vertices</a:t>
                      </a:r>
                    </a:p>
                  </a:txBody>
                  <a:tcPr/>
                </a:tc>
                <a:tc>
                  <a:txBody>
                    <a:bodyPr/>
                    <a:lstStyle/>
                    <a:p>
                      <a:pPr algn="ctr"/>
                      <a:r>
                        <a:rPr lang="en-US" sz="1600" dirty="0"/>
                        <a:t>5</a:t>
                      </a:r>
                    </a:p>
                  </a:txBody>
                  <a:tcPr anchor="ctr"/>
                </a:tc>
                <a:tc>
                  <a:txBody>
                    <a:bodyPr/>
                    <a:lstStyle/>
                    <a:p>
                      <a:pPr algn="ctr"/>
                      <a:r>
                        <a:rPr lang="en-US" sz="1600" dirty="0"/>
                        <a:t>5</a:t>
                      </a:r>
                    </a:p>
                  </a:txBody>
                  <a:tcPr anchor="ctr"/>
                </a:tc>
                <a:extLst>
                  <a:ext uri="{0D108BD9-81ED-4DB2-BD59-A6C34878D82A}">
                    <a16:rowId xmlns:a16="http://schemas.microsoft.com/office/drawing/2014/main" val="10001"/>
                  </a:ext>
                </a:extLst>
              </a:tr>
              <a:tr h="370840">
                <a:tc>
                  <a:txBody>
                    <a:bodyPr/>
                    <a:lstStyle/>
                    <a:p>
                      <a:r>
                        <a:rPr lang="en-US" sz="1600" dirty="0"/>
                        <a:t>The number of edges</a:t>
                      </a:r>
                    </a:p>
                  </a:txBody>
                  <a:tcPr/>
                </a:tc>
                <a:tc>
                  <a:txBody>
                    <a:bodyPr/>
                    <a:lstStyle/>
                    <a:p>
                      <a:pPr algn="ctr"/>
                      <a:r>
                        <a:rPr lang="en-US" sz="1600" dirty="0"/>
                        <a:t>6</a:t>
                      </a:r>
                    </a:p>
                  </a:txBody>
                  <a:tcPr anchor="ctr"/>
                </a:tc>
                <a:tc>
                  <a:txBody>
                    <a:bodyPr/>
                    <a:lstStyle/>
                    <a:p>
                      <a:pPr algn="ctr"/>
                      <a:r>
                        <a:rPr lang="en-US" sz="1600" dirty="0"/>
                        <a:t>6</a:t>
                      </a:r>
                    </a:p>
                  </a:txBody>
                  <a:tcPr anchor="ctr"/>
                </a:tc>
                <a:extLst>
                  <a:ext uri="{0D108BD9-81ED-4DB2-BD59-A6C34878D82A}">
                    <a16:rowId xmlns:a16="http://schemas.microsoft.com/office/drawing/2014/main" val="10002"/>
                  </a:ext>
                </a:extLst>
              </a:tr>
              <a:tr h="370840">
                <a:tc>
                  <a:txBody>
                    <a:bodyPr/>
                    <a:lstStyle/>
                    <a:p>
                      <a:r>
                        <a:rPr lang="en-US" sz="1600" dirty="0"/>
                        <a:t>The degree of each vertex</a:t>
                      </a:r>
                    </a:p>
                  </a:txBody>
                  <a:tcPr/>
                </a:tc>
                <a:tc>
                  <a:txBody>
                    <a:bodyPr/>
                    <a:lstStyle/>
                    <a:p>
                      <a:pPr algn="ctr"/>
                      <a:r>
                        <a:rPr lang="en-US" sz="1600" dirty="0" err="1"/>
                        <a:t>deg</a:t>
                      </a:r>
                      <a:r>
                        <a:rPr lang="en-US" sz="1600" dirty="0"/>
                        <a:t>(a) = 2</a:t>
                      </a:r>
                    </a:p>
                    <a:p>
                      <a:pPr algn="ctr"/>
                      <a:r>
                        <a:rPr lang="en-US" sz="1600" dirty="0" err="1"/>
                        <a:t>deg</a:t>
                      </a:r>
                      <a:r>
                        <a:rPr lang="en-US" sz="1600" dirty="0"/>
                        <a:t>(b) = 2</a:t>
                      </a:r>
                    </a:p>
                    <a:p>
                      <a:pPr algn="ctr"/>
                      <a:r>
                        <a:rPr lang="en-US" sz="1600" dirty="0" err="1"/>
                        <a:t>deg</a:t>
                      </a:r>
                      <a:r>
                        <a:rPr lang="en-US" sz="1600" dirty="0"/>
                        <a:t>(c) = 3</a:t>
                      </a:r>
                    </a:p>
                    <a:p>
                      <a:pPr algn="ctr"/>
                      <a:r>
                        <a:rPr lang="en-US" sz="1600" dirty="0" err="1"/>
                        <a:t>deg</a:t>
                      </a:r>
                      <a:r>
                        <a:rPr lang="en-US" sz="1600" dirty="0"/>
                        <a:t>(d) = 2</a:t>
                      </a:r>
                    </a:p>
                    <a:p>
                      <a:pPr algn="ctr"/>
                      <a:r>
                        <a:rPr lang="en-US" sz="1600" dirty="0" err="1"/>
                        <a:t>deg</a:t>
                      </a:r>
                      <a:r>
                        <a:rPr lang="en-US" sz="1600" dirty="0"/>
                        <a:t>(e) = 3</a:t>
                      </a:r>
                    </a:p>
                  </a:txBody>
                  <a:tcPr anchor="ctr"/>
                </a:tc>
                <a:tc>
                  <a:txBody>
                    <a:bodyPr/>
                    <a:lstStyle/>
                    <a:p>
                      <a:pPr algn="ctr"/>
                      <a:r>
                        <a:rPr lang="en-US" sz="1600" dirty="0" err="1"/>
                        <a:t>deg</a:t>
                      </a:r>
                      <a:r>
                        <a:rPr lang="en-US" sz="1600" dirty="0"/>
                        <a:t>(v) = 2</a:t>
                      </a:r>
                    </a:p>
                    <a:p>
                      <a:pPr algn="ctr"/>
                      <a:r>
                        <a:rPr lang="en-US" sz="1600" dirty="0" err="1"/>
                        <a:t>deg</a:t>
                      </a:r>
                      <a:r>
                        <a:rPr lang="en-US" sz="1600" dirty="0"/>
                        <a:t>(w) = 4</a:t>
                      </a:r>
                    </a:p>
                    <a:p>
                      <a:pPr algn="ctr"/>
                      <a:r>
                        <a:rPr lang="en-US" sz="1600" dirty="0" err="1"/>
                        <a:t>deg</a:t>
                      </a:r>
                      <a:r>
                        <a:rPr lang="en-US" sz="1600" dirty="0"/>
                        <a:t>(x) = 3</a:t>
                      </a:r>
                    </a:p>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err="1"/>
                        <a:t>deg</a:t>
                      </a:r>
                      <a:r>
                        <a:rPr lang="en-US" sz="1600" dirty="0"/>
                        <a:t>(y) = 1</a:t>
                      </a:r>
                    </a:p>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err="1"/>
                        <a:t>deg</a:t>
                      </a:r>
                      <a:r>
                        <a:rPr lang="en-US" sz="1600" dirty="0"/>
                        <a:t>(z) = 2</a:t>
                      </a:r>
                    </a:p>
                  </a:txBody>
                  <a:tcPr anchor="ctr"/>
                </a:tc>
                <a:extLst>
                  <a:ext uri="{0D108BD9-81ED-4DB2-BD59-A6C34878D82A}">
                    <a16:rowId xmlns:a16="http://schemas.microsoft.com/office/drawing/2014/main" val="10003"/>
                  </a:ext>
                </a:extLst>
              </a:tr>
            </a:tbl>
          </a:graphicData>
        </a:graphic>
      </p:graphicFrame>
      <p:sp>
        <p:nvSpPr>
          <p:cNvPr id="5" name="TextBox 4"/>
          <p:cNvSpPr txBox="1"/>
          <p:nvPr/>
        </p:nvSpPr>
        <p:spPr>
          <a:xfrm>
            <a:off x="914400" y="5407074"/>
            <a:ext cx="7680960" cy="923330"/>
          </a:xfrm>
          <a:prstGeom prst="rect">
            <a:avLst/>
          </a:prstGeom>
          <a:noFill/>
        </p:spPr>
        <p:txBody>
          <a:bodyPr wrap="square" rtlCol="0">
            <a:spAutoFit/>
          </a:bodyPr>
          <a:lstStyle/>
          <a:p>
            <a:pPr marL="285750" indent="-285750">
              <a:buFont typeface="Wingdings" panose="05000000000000000000" pitchFamily="2" charset="2"/>
              <a:buChar char="Ø"/>
            </a:pPr>
            <a:r>
              <a:rPr lang="en-US" dirty="0"/>
              <a:t>Even the number of vertices and the number of edges are same, but since the degree of each vertex are different. Therefore, the graphs are not isomorphic.</a:t>
            </a:r>
          </a:p>
        </p:txBody>
      </p:sp>
      <p:sp>
        <p:nvSpPr>
          <p:cNvPr id="7" name="Left Arrow Callout 6"/>
          <p:cNvSpPr/>
          <p:nvPr/>
        </p:nvSpPr>
        <p:spPr>
          <a:xfrm>
            <a:off x="7467600" y="3205480"/>
            <a:ext cx="1336040" cy="304800"/>
          </a:xfrm>
          <a:prstGeom prst="leftArrowCallout">
            <a:avLst>
              <a:gd name="adj1" fmla="val 25000"/>
              <a:gd name="adj2" fmla="val 25000"/>
              <a:gd name="adj3" fmla="val 25000"/>
              <a:gd name="adj4" fmla="val 83591"/>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Same</a:t>
            </a:r>
          </a:p>
        </p:txBody>
      </p:sp>
      <p:sp>
        <p:nvSpPr>
          <p:cNvPr id="9" name="Left Arrow Callout 8"/>
          <p:cNvSpPr/>
          <p:nvPr/>
        </p:nvSpPr>
        <p:spPr>
          <a:xfrm>
            <a:off x="7467600" y="3586480"/>
            <a:ext cx="1336040" cy="304800"/>
          </a:xfrm>
          <a:prstGeom prst="leftArrowCallout">
            <a:avLst>
              <a:gd name="adj1" fmla="val 25000"/>
              <a:gd name="adj2" fmla="val 25000"/>
              <a:gd name="adj3" fmla="val 25000"/>
              <a:gd name="adj4" fmla="val 83591"/>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Same</a:t>
            </a:r>
          </a:p>
        </p:txBody>
      </p:sp>
      <p:sp>
        <p:nvSpPr>
          <p:cNvPr id="10" name="Left Arrow Callout 9"/>
          <p:cNvSpPr/>
          <p:nvPr/>
        </p:nvSpPr>
        <p:spPr>
          <a:xfrm>
            <a:off x="7467600" y="4196080"/>
            <a:ext cx="1371600" cy="375920"/>
          </a:xfrm>
          <a:prstGeom prst="leftArrowCallout">
            <a:avLst>
              <a:gd name="adj1" fmla="val 25000"/>
              <a:gd name="adj2" fmla="val 25000"/>
              <a:gd name="adj3" fmla="val 25000"/>
              <a:gd name="adj4" fmla="val 83591"/>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Different</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371600"/>
            <a:ext cx="5181600" cy="121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15542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5">
                                            <p:txEl>
                                              <p:pRg st="0" end="0"/>
                                            </p:txEl>
                                          </p:spTgt>
                                        </p:tgtEl>
                                        <p:attrNameLst>
                                          <p:attrName>style.visibility</p:attrName>
                                        </p:attrNameLst>
                                      </p:cBhvr>
                                      <p:to>
                                        <p:strVal val="visible"/>
                                      </p:to>
                                    </p:set>
                                    <p:animEffect transition="in" filter="fade">
                                      <p:cBhvr>
                                        <p:cTn id="26"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6560" y="0"/>
            <a:ext cx="8229600" cy="685800"/>
          </a:xfrm>
        </p:spPr>
        <p:txBody>
          <a:bodyPr>
            <a:normAutofit fontScale="90000"/>
          </a:bodyPr>
          <a:lstStyle/>
          <a:p>
            <a:pPr algn="ctr"/>
            <a:r>
              <a:rPr lang="en-US" sz="4000" dirty="0"/>
              <a:t>EXAMPLE 3</a:t>
            </a:r>
          </a:p>
        </p:txBody>
      </p:sp>
      <p:sp>
        <p:nvSpPr>
          <p:cNvPr id="3" name="Content Placeholder 2"/>
          <p:cNvSpPr>
            <a:spLocks noGrp="1"/>
          </p:cNvSpPr>
          <p:nvPr>
            <p:ph idx="1"/>
          </p:nvPr>
        </p:nvSpPr>
        <p:spPr>
          <a:xfrm>
            <a:off x="762000" y="533400"/>
            <a:ext cx="7924800" cy="5715000"/>
          </a:xfrm>
        </p:spPr>
        <p:txBody>
          <a:bodyPr/>
          <a:lstStyle/>
          <a:p>
            <a:pPr marL="715963" indent="-358775">
              <a:buFont typeface="Wingdings" panose="05000000000000000000" pitchFamily="2" charset="2"/>
              <a:buChar char="q"/>
            </a:pPr>
            <a:r>
              <a:rPr lang="en-US" sz="2000" dirty="0"/>
              <a:t>Determine whether the following pair of the graphs are isomorphic or not. Explain your answer.</a:t>
            </a:r>
          </a:p>
          <a:p>
            <a:pPr marL="0" indent="0" algn="ctr">
              <a:buNone/>
            </a:pPr>
            <a:endParaRPr lang="en-US" dirty="0"/>
          </a:p>
        </p:txBody>
      </p:sp>
      <p:sp>
        <p:nvSpPr>
          <p:cNvPr id="5" name="TextBox 4"/>
          <p:cNvSpPr txBox="1"/>
          <p:nvPr/>
        </p:nvSpPr>
        <p:spPr>
          <a:xfrm>
            <a:off x="1066800" y="5486400"/>
            <a:ext cx="7965440" cy="1200329"/>
          </a:xfrm>
          <a:prstGeom prst="rect">
            <a:avLst/>
          </a:prstGeom>
          <a:noFill/>
        </p:spPr>
        <p:txBody>
          <a:bodyPr wrap="square" rtlCol="0">
            <a:spAutoFit/>
          </a:bodyPr>
          <a:lstStyle/>
          <a:p>
            <a:pPr marL="285750" indent="-285750">
              <a:buFont typeface="Wingdings" panose="05000000000000000000" pitchFamily="2" charset="2"/>
              <a:buChar char="Ø"/>
            </a:pPr>
            <a:r>
              <a:rPr lang="en-US" dirty="0"/>
              <a:t>Even the number of vertices, the number of edges and the degree of each vertex are same, but these are not sufficient to prove that the graphs are isomorphic. Now, we need to use function mapping to determine whether the graphs are isomorphic or not.</a:t>
            </a:r>
          </a:p>
        </p:txBody>
      </p:sp>
      <p:graphicFrame>
        <p:nvGraphicFramePr>
          <p:cNvPr id="4" name="Table 3"/>
          <p:cNvGraphicFramePr>
            <a:graphicFrameLocks noGrp="1"/>
          </p:cNvGraphicFramePr>
          <p:nvPr/>
        </p:nvGraphicFramePr>
        <p:xfrm>
          <a:off x="1102360" y="2443480"/>
          <a:ext cx="6477000" cy="2910840"/>
        </p:xfrm>
        <a:graphic>
          <a:graphicData uri="http://schemas.openxmlformats.org/drawingml/2006/table">
            <a:tbl>
              <a:tblPr firstRow="1" bandRow="1">
                <a:tableStyleId>{5C22544A-7EE6-4342-B048-85BDC9FD1C3A}</a:tableStyleId>
              </a:tblPr>
              <a:tblGrid>
                <a:gridCol w="33528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600200">
                  <a:extLst>
                    <a:ext uri="{9D8B030D-6E8A-4147-A177-3AD203B41FA5}">
                      <a16:colId xmlns:a16="http://schemas.microsoft.com/office/drawing/2014/main" val="20002"/>
                    </a:ext>
                  </a:extLst>
                </a:gridCol>
              </a:tblGrid>
              <a:tr h="370840">
                <a:tc>
                  <a:txBody>
                    <a:bodyPr/>
                    <a:lstStyle/>
                    <a:p>
                      <a:endParaRPr lang="en-US" sz="1400" dirty="0"/>
                    </a:p>
                  </a:txBody>
                  <a:tcPr/>
                </a:tc>
                <a:tc>
                  <a:txBody>
                    <a:bodyPr/>
                    <a:lstStyle/>
                    <a:p>
                      <a:pPr algn="ctr"/>
                      <a:r>
                        <a:rPr lang="en-US" sz="1400" dirty="0"/>
                        <a:t>Graph G</a:t>
                      </a:r>
                    </a:p>
                  </a:txBody>
                  <a:tcPr/>
                </a:tc>
                <a:tc>
                  <a:txBody>
                    <a:bodyPr/>
                    <a:lstStyle/>
                    <a:p>
                      <a:pPr algn="ctr"/>
                      <a:r>
                        <a:rPr lang="en-US" sz="1400" dirty="0"/>
                        <a:t>Graph H</a:t>
                      </a:r>
                    </a:p>
                  </a:txBody>
                  <a:tcPr/>
                </a:tc>
                <a:extLst>
                  <a:ext uri="{0D108BD9-81ED-4DB2-BD59-A6C34878D82A}">
                    <a16:rowId xmlns:a16="http://schemas.microsoft.com/office/drawing/2014/main" val="10000"/>
                  </a:ext>
                </a:extLst>
              </a:tr>
              <a:tr h="370840">
                <a:tc>
                  <a:txBody>
                    <a:bodyPr/>
                    <a:lstStyle/>
                    <a:p>
                      <a:r>
                        <a:rPr lang="en-US" sz="1400" dirty="0"/>
                        <a:t>The number of vertices</a:t>
                      </a:r>
                    </a:p>
                  </a:txBody>
                  <a:tcPr/>
                </a:tc>
                <a:tc>
                  <a:txBody>
                    <a:bodyPr/>
                    <a:lstStyle/>
                    <a:p>
                      <a:pPr algn="ctr"/>
                      <a:r>
                        <a:rPr lang="en-US" sz="1400" dirty="0"/>
                        <a:t>8</a:t>
                      </a:r>
                    </a:p>
                  </a:txBody>
                  <a:tcPr anchor="ctr"/>
                </a:tc>
                <a:tc>
                  <a:txBody>
                    <a:bodyPr/>
                    <a:lstStyle/>
                    <a:p>
                      <a:pPr algn="ctr"/>
                      <a:r>
                        <a:rPr lang="en-US" sz="1400" dirty="0"/>
                        <a:t>8</a:t>
                      </a:r>
                    </a:p>
                  </a:txBody>
                  <a:tcPr anchor="ctr"/>
                </a:tc>
                <a:extLst>
                  <a:ext uri="{0D108BD9-81ED-4DB2-BD59-A6C34878D82A}">
                    <a16:rowId xmlns:a16="http://schemas.microsoft.com/office/drawing/2014/main" val="10001"/>
                  </a:ext>
                </a:extLst>
              </a:tr>
              <a:tr h="370840">
                <a:tc>
                  <a:txBody>
                    <a:bodyPr/>
                    <a:lstStyle/>
                    <a:p>
                      <a:r>
                        <a:rPr lang="en-US" sz="1400" dirty="0"/>
                        <a:t>The number of edges</a:t>
                      </a:r>
                    </a:p>
                  </a:txBody>
                  <a:tcPr/>
                </a:tc>
                <a:tc>
                  <a:txBody>
                    <a:bodyPr/>
                    <a:lstStyle/>
                    <a:p>
                      <a:pPr algn="ctr"/>
                      <a:r>
                        <a:rPr lang="en-US" sz="1400" dirty="0"/>
                        <a:t>10</a:t>
                      </a:r>
                    </a:p>
                  </a:txBody>
                  <a:tcPr anchor="ctr"/>
                </a:tc>
                <a:tc>
                  <a:txBody>
                    <a:bodyPr/>
                    <a:lstStyle/>
                    <a:p>
                      <a:pPr algn="ctr"/>
                      <a:r>
                        <a:rPr lang="en-US" sz="1400" dirty="0"/>
                        <a:t>10</a:t>
                      </a:r>
                    </a:p>
                  </a:txBody>
                  <a:tcPr anchor="ctr"/>
                </a:tc>
                <a:extLst>
                  <a:ext uri="{0D108BD9-81ED-4DB2-BD59-A6C34878D82A}">
                    <a16:rowId xmlns:a16="http://schemas.microsoft.com/office/drawing/2014/main" val="10002"/>
                  </a:ext>
                </a:extLst>
              </a:tr>
              <a:tr h="370840">
                <a:tc>
                  <a:txBody>
                    <a:bodyPr/>
                    <a:lstStyle/>
                    <a:p>
                      <a:r>
                        <a:rPr lang="en-US" sz="1400" dirty="0"/>
                        <a:t>The degree of each vertex</a:t>
                      </a:r>
                    </a:p>
                  </a:txBody>
                  <a:tcPr/>
                </a:tc>
                <a:tc>
                  <a:txBody>
                    <a:bodyPr/>
                    <a:lstStyle/>
                    <a:p>
                      <a:pPr algn="ctr"/>
                      <a:r>
                        <a:rPr lang="en-US" sz="1400" dirty="0" err="1"/>
                        <a:t>deg</a:t>
                      </a:r>
                      <a:r>
                        <a:rPr lang="en-US" sz="1400" dirty="0"/>
                        <a:t>(a) = 2</a:t>
                      </a:r>
                    </a:p>
                    <a:p>
                      <a:pPr algn="ctr"/>
                      <a:r>
                        <a:rPr lang="en-US" sz="1400" dirty="0" err="1"/>
                        <a:t>deg</a:t>
                      </a:r>
                      <a:r>
                        <a:rPr lang="en-US" sz="1400" dirty="0"/>
                        <a:t>(b) = 3</a:t>
                      </a:r>
                    </a:p>
                    <a:p>
                      <a:pPr algn="ctr"/>
                      <a:r>
                        <a:rPr lang="en-US" sz="1400" dirty="0" err="1"/>
                        <a:t>deg</a:t>
                      </a:r>
                      <a:r>
                        <a:rPr lang="en-US" sz="1400" dirty="0"/>
                        <a:t>(c) = 2</a:t>
                      </a:r>
                    </a:p>
                    <a:p>
                      <a:pPr algn="ctr"/>
                      <a:r>
                        <a:rPr lang="en-US" sz="1400" dirty="0" err="1"/>
                        <a:t>deg</a:t>
                      </a:r>
                      <a:r>
                        <a:rPr lang="en-US" sz="1400" dirty="0"/>
                        <a:t>(d) = 3</a:t>
                      </a:r>
                    </a:p>
                    <a:p>
                      <a:pPr algn="ctr"/>
                      <a:r>
                        <a:rPr lang="en-US" sz="1400" dirty="0" err="1"/>
                        <a:t>deg</a:t>
                      </a:r>
                      <a:r>
                        <a:rPr lang="en-US" sz="1400" dirty="0"/>
                        <a:t>(e) = 2</a:t>
                      </a:r>
                    </a:p>
                    <a:p>
                      <a:pPr algn="ctr"/>
                      <a:r>
                        <a:rPr lang="en-US" sz="1400" dirty="0" err="1"/>
                        <a:t>deg</a:t>
                      </a:r>
                      <a:r>
                        <a:rPr lang="en-US" sz="1400" dirty="0"/>
                        <a:t>(f) = 3</a:t>
                      </a:r>
                    </a:p>
                    <a:p>
                      <a:pPr algn="ctr"/>
                      <a:r>
                        <a:rPr lang="en-US" sz="1400" dirty="0" err="1"/>
                        <a:t>deg</a:t>
                      </a:r>
                      <a:r>
                        <a:rPr lang="en-US" sz="1400" dirty="0"/>
                        <a:t>(g) =2</a:t>
                      </a:r>
                    </a:p>
                    <a:p>
                      <a:pPr algn="ctr"/>
                      <a:r>
                        <a:rPr lang="en-US" sz="1400" dirty="0" err="1"/>
                        <a:t>deg</a:t>
                      </a:r>
                      <a:r>
                        <a:rPr lang="en-US" sz="1400" dirty="0"/>
                        <a:t>(h)</a:t>
                      </a:r>
                      <a:r>
                        <a:rPr lang="en-US" sz="1400" baseline="0" dirty="0"/>
                        <a:t> </a:t>
                      </a:r>
                      <a:r>
                        <a:rPr lang="en-US" sz="1400" dirty="0"/>
                        <a:t>=3</a:t>
                      </a:r>
                    </a:p>
                  </a:txBody>
                  <a:tcPr anchor="ctr"/>
                </a:tc>
                <a:tc>
                  <a:txBody>
                    <a:bodyPr/>
                    <a:lstStyle/>
                    <a:p>
                      <a:pPr algn="ctr"/>
                      <a:r>
                        <a:rPr lang="en-US" sz="1400" dirty="0" err="1"/>
                        <a:t>deg</a:t>
                      </a:r>
                      <a:r>
                        <a:rPr lang="en-US" sz="1400" dirty="0"/>
                        <a:t>(s) = 3</a:t>
                      </a:r>
                    </a:p>
                    <a:p>
                      <a:pPr algn="ctr"/>
                      <a:r>
                        <a:rPr lang="en-US" sz="1400" dirty="0" err="1"/>
                        <a:t>deg</a:t>
                      </a:r>
                      <a:r>
                        <a:rPr lang="en-US" sz="1400" dirty="0"/>
                        <a:t>(t) = 2</a:t>
                      </a:r>
                    </a:p>
                    <a:p>
                      <a:pPr algn="ctr"/>
                      <a:r>
                        <a:rPr lang="en-US" sz="1400" dirty="0" err="1"/>
                        <a:t>deg</a:t>
                      </a:r>
                      <a:r>
                        <a:rPr lang="en-US" sz="1400" dirty="0"/>
                        <a:t>(u) = 2</a:t>
                      </a:r>
                    </a:p>
                    <a:p>
                      <a:pPr algn="ctr"/>
                      <a:r>
                        <a:rPr lang="en-US" sz="1400" dirty="0" err="1"/>
                        <a:t>deg</a:t>
                      </a:r>
                      <a:r>
                        <a:rPr lang="en-US" sz="1400" dirty="0"/>
                        <a:t>(v) = 3</a:t>
                      </a:r>
                    </a:p>
                    <a:p>
                      <a:pPr algn="ctr"/>
                      <a:r>
                        <a:rPr lang="en-US" sz="1400" dirty="0" err="1"/>
                        <a:t>deg</a:t>
                      </a:r>
                      <a:r>
                        <a:rPr lang="en-US" sz="1400" dirty="0"/>
                        <a:t>(w) = 3</a:t>
                      </a:r>
                    </a:p>
                    <a:p>
                      <a:pPr algn="ctr"/>
                      <a:r>
                        <a:rPr lang="en-US" sz="1400" dirty="0" err="1"/>
                        <a:t>deg</a:t>
                      </a:r>
                      <a:r>
                        <a:rPr lang="en-US" sz="1400" dirty="0"/>
                        <a:t>(x) = 2</a:t>
                      </a:r>
                    </a:p>
                    <a:p>
                      <a:pPr algn="ctr"/>
                      <a:r>
                        <a:rPr lang="en-US" sz="1400" dirty="0" err="1"/>
                        <a:t>deg</a:t>
                      </a:r>
                      <a:r>
                        <a:rPr lang="en-US" sz="1400" dirty="0"/>
                        <a:t>(y) =2</a:t>
                      </a:r>
                    </a:p>
                    <a:p>
                      <a:pPr algn="ctr"/>
                      <a:r>
                        <a:rPr lang="en-US" sz="1400" dirty="0" err="1"/>
                        <a:t>deg</a:t>
                      </a:r>
                      <a:r>
                        <a:rPr lang="en-US" sz="1400" dirty="0"/>
                        <a:t>(z)</a:t>
                      </a:r>
                      <a:r>
                        <a:rPr lang="en-US" sz="1400" baseline="0" dirty="0"/>
                        <a:t> </a:t>
                      </a:r>
                      <a:r>
                        <a:rPr lang="en-US" sz="1400" dirty="0"/>
                        <a:t>=3</a:t>
                      </a:r>
                    </a:p>
                  </a:txBody>
                  <a:tcPr anchor="ctr"/>
                </a:tc>
                <a:extLst>
                  <a:ext uri="{0D108BD9-81ED-4DB2-BD59-A6C34878D82A}">
                    <a16:rowId xmlns:a16="http://schemas.microsoft.com/office/drawing/2014/main" val="10003"/>
                  </a:ext>
                </a:extLst>
              </a:tr>
            </a:tbl>
          </a:graphicData>
        </a:graphic>
      </p:graphicFrame>
      <p:sp>
        <p:nvSpPr>
          <p:cNvPr id="7" name="Left Arrow Callout 6"/>
          <p:cNvSpPr/>
          <p:nvPr/>
        </p:nvSpPr>
        <p:spPr>
          <a:xfrm>
            <a:off x="7579360" y="2819400"/>
            <a:ext cx="1336040" cy="304800"/>
          </a:xfrm>
          <a:prstGeom prst="leftArrowCallout">
            <a:avLst>
              <a:gd name="adj1" fmla="val 25000"/>
              <a:gd name="adj2" fmla="val 25000"/>
              <a:gd name="adj3" fmla="val 25000"/>
              <a:gd name="adj4" fmla="val 83591"/>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Same</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9640" y="1143000"/>
            <a:ext cx="4267200" cy="129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Left Arrow Callout 8"/>
          <p:cNvSpPr/>
          <p:nvPr/>
        </p:nvSpPr>
        <p:spPr>
          <a:xfrm>
            <a:off x="7579360" y="3210560"/>
            <a:ext cx="1336040" cy="304800"/>
          </a:xfrm>
          <a:prstGeom prst="leftArrowCallout">
            <a:avLst>
              <a:gd name="adj1" fmla="val 25000"/>
              <a:gd name="adj2" fmla="val 25000"/>
              <a:gd name="adj3" fmla="val 25000"/>
              <a:gd name="adj4" fmla="val 83591"/>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Same</a:t>
            </a:r>
          </a:p>
        </p:txBody>
      </p:sp>
      <p:sp>
        <p:nvSpPr>
          <p:cNvPr id="10" name="Left Arrow Callout 9"/>
          <p:cNvSpPr/>
          <p:nvPr/>
        </p:nvSpPr>
        <p:spPr>
          <a:xfrm>
            <a:off x="7579360" y="4114800"/>
            <a:ext cx="1336040" cy="304800"/>
          </a:xfrm>
          <a:prstGeom prst="leftArrowCallout">
            <a:avLst>
              <a:gd name="adj1" fmla="val 25000"/>
              <a:gd name="adj2" fmla="val 25000"/>
              <a:gd name="adj3" fmla="val 25000"/>
              <a:gd name="adj4" fmla="val 83591"/>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Same </a:t>
            </a:r>
          </a:p>
        </p:txBody>
      </p:sp>
    </p:spTree>
    <p:extLst>
      <p:ext uri="{BB962C8B-B14F-4D97-AF65-F5344CB8AC3E}">
        <p14:creationId xmlns:p14="http://schemas.microsoft.com/office/powerpoint/2010/main" val="1358734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5">
                                            <p:txEl>
                                              <p:pRg st="0" end="0"/>
                                            </p:txEl>
                                          </p:spTgt>
                                        </p:tgtEl>
                                        <p:attrNameLst>
                                          <p:attrName>style.visibility</p:attrName>
                                        </p:attrNameLst>
                                      </p:cBhvr>
                                      <p:to>
                                        <p:strVal val="visible"/>
                                      </p:to>
                                    </p:set>
                                    <p:animEffect transition="in" filter="fade">
                                      <p:cBhvr>
                                        <p:cTn id="26"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6560" y="0"/>
            <a:ext cx="8229600" cy="685800"/>
          </a:xfrm>
        </p:spPr>
        <p:txBody>
          <a:bodyPr>
            <a:normAutofit fontScale="90000"/>
          </a:bodyPr>
          <a:lstStyle/>
          <a:p>
            <a:pPr algn="ctr"/>
            <a:r>
              <a:rPr lang="en-US" sz="4000" dirty="0"/>
              <a:t>Example 3</a:t>
            </a:r>
          </a:p>
        </p:txBody>
      </p:sp>
      <p:sp>
        <p:nvSpPr>
          <p:cNvPr id="3" name="Content Placeholder 2"/>
          <p:cNvSpPr>
            <a:spLocks noGrp="1"/>
          </p:cNvSpPr>
          <p:nvPr>
            <p:ph idx="1"/>
          </p:nvPr>
        </p:nvSpPr>
        <p:spPr>
          <a:xfrm>
            <a:off x="762000" y="533400"/>
            <a:ext cx="7924800" cy="5715000"/>
          </a:xfrm>
        </p:spPr>
        <p:txBody>
          <a:bodyPr/>
          <a:lstStyle/>
          <a:p>
            <a:pPr marL="803275" indent="-357188">
              <a:buFont typeface="Wingdings" panose="05000000000000000000" pitchFamily="2" charset="2"/>
              <a:buChar char="q"/>
            </a:pPr>
            <a:r>
              <a:rPr lang="en-US" sz="2000" dirty="0"/>
              <a:t>Determine whether the following pair of the graphs are isomorphic or not. Explain your answer.</a:t>
            </a:r>
          </a:p>
          <a:p>
            <a:pPr marL="0" indent="0" algn="ctr">
              <a:buNone/>
            </a:pPr>
            <a:endParaRPr lang="en-US" dirty="0"/>
          </a:p>
        </p:txBody>
      </p:sp>
      <p:sp>
        <p:nvSpPr>
          <p:cNvPr id="5" name="TextBox 4"/>
          <p:cNvSpPr txBox="1"/>
          <p:nvPr/>
        </p:nvSpPr>
        <p:spPr>
          <a:xfrm>
            <a:off x="1066800" y="4777900"/>
            <a:ext cx="8077200" cy="2031325"/>
          </a:xfrm>
          <a:prstGeom prst="rect">
            <a:avLst/>
          </a:prstGeom>
          <a:noFill/>
        </p:spPr>
        <p:txBody>
          <a:bodyPr wrap="square" rtlCol="0">
            <a:spAutoFit/>
          </a:bodyPr>
          <a:lstStyle/>
          <a:p>
            <a:pPr marL="285750" indent="-285750">
              <a:buFont typeface="Wingdings" panose="05000000000000000000" pitchFamily="2" charset="2"/>
              <a:buChar char="Ø"/>
            </a:pPr>
            <a:r>
              <a:rPr lang="en-US" dirty="0"/>
              <a:t>However, there are no vertices in H correspond with the vertices in G.</a:t>
            </a:r>
          </a:p>
          <a:p>
            <a:pPr marL="285750" indent="-285750">
              <a:buFont typeface="Wingdings" panose="05000000000000000000" pitchFamily="2" charset="2"/>
              <a:buChar char="Ø"/>
            </a:pPr>
            <a:r>
              <a:rPr lang="en-US" dirty="0"/>
              <a:t>To see this, </a:t>
            </a:r>
            <a:r>
              <a:rPr lang="en-US" dirty="0" err="1"/>
              <a:t>deg</a:t>
            </a:r>
            <a:r>
              <a:rPr lang="en-US" dirty="0"/>
              <a:t>(</a:t>
            </a:r>
            <a:r>
              <a:rPr lang="en-US" i="1" dirty="0"/>
              <a:t>a</a:t>
            </a:r>
            <a:r>
              <a:rPr lang="en-US" dirty="0"/>
              <a:t>) = 2 and adjacent with other two vertices with degree three. In </a:t>
            </a:r>
            <a:r>
              <a:rPr lang="en-US" i="1" dirty="0"/>
              <a:t>H</a:t>
            </a:r>
            <a:r>
              <a:rPr lang="en-US" dirty="0"/>
              <a:t>, also have vertices with degree two but all of them are not adjacent with other two vertices with degree three. </a:t>
            </a:r>
          </a:p>
          <a:p>
            <a:pPr marL="285750" indent="-285750">
              <a:buFont typeface="Wingdings" panose="05000000000000000000" pitchFamily="2" charset="2"/>
              <a:buChar char="Ø"/>
            </a:pPr>
            <a:r>
              <a:rPr lang="en-US" dirty="0"/>
              <a:t>Therefore, G and H are not isomorphic.</a:t>
            </a:r>
          </a:p>
          <a:p>
            <a:pPr marL="285750" indent="-285750">
              <a:buFont typeface="Wingdings" panose="05000000000000000000" pitchFamily="2" charset="2"/>
              <a:buChar char="Ø"/>
            </a:pPr>
            <a:endParaRPr lang="en-US" dirty="0"/>
          </a:p>
        </p:txBody>
      </p:sp>
      <p:graphicFrame>
        <p:nvGraphicFramePr>
          <p:cNvPr id="4" name="Table 3"/>
          <p:cNvGraphicFramePr>
            <a:graphicFrameLocks noGrp="1"/>
          </p:cNvGraphicFramePr>
          <p:nvPr/>
        </p:nvGraphicFramePr>
        <p:xfrm>
          <a:off x="1102360" y="2443480"/>
          <a:ext cx="6477000" cy="2169160"/>
        </p:xfrm>
        <a:graphic>
          <a:graphicData uri="http://schemas.openxmlformats.org/drawingml/2006/table">
            <a:tbl>
              <a:tblPr firstRow="1" bandRow="1">
                <a:tableStyleId>{5C22544A-7EE6-4342-B048-85BDC9FD1C3A}</a:tableStyleId>
              </a:tblPr>
              <a:tblGrid>
                <a:gridCol w="33528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600200">
                  <a:extLst>
                    <a:ext uri="{9D8B030D-6E8A-4147-A177-3AD203B41FA5}">
                      <a16:colId xmlns:a16="http://schemas.microsoft.com/office/drawing/2014/main" val="20002"/>
                    </a:ext>
                  </a:extLst>
                </a:gridCol>
              </a:tblGrid>
              <a:tr h="370840">
                <a:tc>
                  <a:txBody>
                    <a:bodyPr/>
                    <a:lstStyle/>
                    <a:p>
                      <a:endParaRPr lang="en-US" sz="1400" dirty="0"/>
                    </a:p>
                  </a:txBody>
                  <a:tcPr/>
                </a:tc>
                <a:tc>
                  <a:txBody>
                    <a:bodyPr/>
                    <a:lstStyle/>
                    <a:p>
                      <a:pPr algn="ctr"/>
                      <a:r>
                        <a:rPr lang="en-US" sz="1400" dirty="0"/>
                        <a:t>Graph G</a:t>
                      </a:r>
                    </a:p>
                  </a:txBody>
                  <a:tcPr/>
                </a:tc>
                <a:tc>
                  <a:txBody>
                    <a:bodyPr/>
                    <a:lstStyle/>
                    <a:p>
                      <a:pPr algn="ctr"/>
                      <a:r>
                        <a:rPr lang="en-US" sz="1400" dirty="0"/>
                        <a:t>Graph H</a:t>
                      </a:r>
                    </a:p>
                  </a:txBody>
                  <a:tcPr/>
                </a:tc>
                <a:extLst>
                  <a:ext uri="{0D108BD9-81ED-4DB2-BD59-A6C34878D82A}">
                    <a16:rowId xmlns:a16="http://schemas.microsoft.com/office/drawing/2014/main" val="10000"/>
                  </a:ext>
                </a:extLst>
              </a:tr>
              <a:tr h="370840">
                <a:tc>
                  <a:txBody>
                    <a:bodyPr/>
                    <a:lstStyle/>
                    <a:p>
                      <a:r>
                        <a:rPr lang="en-US" sz="1400" dirty="0"/>
                        <a:t>Function</a:t>
                      </a:r>
                      <a:r>
                        <a:rPr lang="en-US" sz="1400" baseline="0" dirty="0"/>
                        <a:t> mapping</a:t>
                      </a:r>
                      <a:endParaRPr lang="en-US" sz="1400" dirty="0"/>
                    </a:p>
                  </a:txBody>
                  <a:tcPr/>
                </a:tc>
                <a:tc>
                  <a:txBody>
                    <a:bodyPr/>
                    <a:lstStyle/>
                    <a:p>
                      <a:pPr algn="ctr"/>
                      <a:r>
                        <a:rPr lang="en-US" sz="1400" dirty="0" err="1"/>
                        <a:t>deg</a:t>
                      </a:r>
                      <a:r>
                        <a:rPr lang="en-US" sz="1400" dirty="0"/>
                        <a:t>(a) = 2</a:t>
                      </a:r>
                    </a:p>
                    <a:p>
                      <a:pPr algn="ctr"/>
                      <a:r>
                        <a:rPr lang="en-US" sz="1400" dirty="0" err="1"/>
                        <a:t>deg</a:t>
                      </a:r>
                      <a:r>
                        <a:rPr lang="en-US" sz="1400" dirty="0"/>
                        <a:t>(b) = 3</a:t>
                      </a:r>
                    </a:p>
                    <a:p>
                      <a:pPr algn="ctr"/>
                      <a:r>
                        <a:rPr lang="en-US" sz="1400" dirty="0" err="1"/>
                        <a:t>deg</a:t>
                      </a:r>
                      <a:r>
                        <a:rPr lang="en-US" sz="1400" dirty="0"/>
                        <a:t>(c) = 2</a:t>
                      </a:r>
                    </a:p>
                    <a:p>
                      <a:pPr algn="ctr"/>
                      <a:r>
                        <a:rPr lang="en-US" sz="1400" dirty="0" err="1"/>
                        <a:t>deg</a:t>
                      </a:r>
                      <a:r>
                        <a:rPr lang="en-US" sz="1400" dirty="0"/>
                        <a:t>(d) = 3</a:t>
                      </a:r>
                    </a:p>
                    <a:p>
                      <a:pPr algn="ctr"/>
                      <a:r>
                        <a:rPr lang="en-US" sz="1400" dirty="0" err="1"/>
                        <a:t>deg</a:t>
                      </a:r>
                      <a:r>
                        <a:rPr lang="en-US" sz="1400" dirty="0"/>
                        <a:t>(e) = 2</a:t>
                      </a:r>
                    </a:p>
                    <a:p>
                      <a:pPr algn="ctr"/>
                      <a:r>
                        <a:rPr lang="en-US" sz="1400" dirty="0" err="1"/>
                        <a:t>deg</a:t>
                      </a:r>
                      <a:r>
                        <a:rPr lang="en-US" sz="1400" dirty="0"/>
                        <a:t>(f) = 3</a:t>
                      </a:r>
                    </a:p>
                    <a:p>
                      <a:pPr algn="ctr"/>
                      <a:r>
                        <a:rPr lang="en-US" sz="1400" dirty="0" err="1"/>
                        <a:t>deg</a:t>
                      </a:r>
                      <a:r>
                        <a:rPr lang="en-US" sz="1400" dirty="0"/>
                        <a:t>(g) =2</a:t>
                      </a:r>
                    </a:p>
                    <a:p>
                      <a:pPr algn="ctr"/>
                      <a:r>
                        <a:rPr lang="en-US" sz="1400" dirty="0" err="1"/>
                        <a:t>deg</a:t>
                      </a:r>
                      <a:r>
                        <a:rPr lang="en-US" sz="1400" dirty="0"/>
                        <a:t>(h)</a:t>
                      </a:r>
                      <a:r>
                        <a:rPr lang="en-US" sz="1400" baseline="0" dirty="0"/>
                        <a:t> </a:t>
                      </a:r>
                      <a:r>
                        <a:rPr lang="en-US" sz="1400" dirty="0"/>
                        <a:t>=3</a:t>
                      </a:r>
                    </a:p>
                  </a:txBody>
                  <a:tcPr anchor="ctr"/>
                </a:tc>
                <a:tc>
                  <a:txBody>
                    <a:bodyPr/>
                    <a:lstStyle/>
                    <a:p>
                      <a:pPr algn="ctr"/>
                      <a:r>
                        <a:rPr lang="en-US" sz="1400" dirty="0" err="1"/>
                        <a:t>deg</a:t>
                      </a:r>
                      <a:r>
                        <a:rPr lang="en-US" sz="1400" dirty="0"/>
                        <a:t>(s) = 3</a:t>
                      </a:r>
                    </a:p>
                    <a:p>
                      <a:pPr algn="ctr"/>
                      <a:r>
                        <a:rPr lang="en-US" sz="1400" dirty="0" err="1"/>
                        <a:t>deg</a:t>
                      </a:r>
                      <a:r>
                        <a:rPr lang="en-US" sz="1400" dirty="0"/>
                        <a:t>(t) = 2</a:t>
                      </a:r>
                    </a:p>
                    <a:p>
                      <a:pPr algn="ctr"/>
                      <a:r>
                        <a:rPr lang="en-US" sz="1400" dirty="0" err="1"/>
                        <a:t>deg</a:t>
                      </a:r>
                      <a:r>
                        <a:rPr lang="en-US" sz="1400" dirty="0"/>
                        <a:t>(u) = 2</a:t>
                      </a:r>
                    </a:p>
                    <a:p>
                      <a:pPr algn="ctr"/>
                      <a:r>
                        <a:rPr lang="en-US" sz="1400" dirty="0" err="1"/>
                        <a:t>deg</a:t>
                      </a:r>
                      <a:r>
                        <a:rPr lang="en-US" sz="1400" dirty="0"/>
                        <a:t>(v) = 3</a:t>
                      </a:r>
                    </a:p>
                    <a:p>
                      <a:pPr algn="ctr"/>
                      <a:r>
                        <a:rPr lang="en-US" sz="1400" dirty="0" err="1"/>
                        <a:t>deg</a:t>
                      </a:r>
                      <a:r>
                        <a:rPr lang="en-US" sz="1400" dirty="0"/>
                        <a:t>(w) = 3</a:t>
                      </a:r>
                    </a:p>
                    <a:p>
                      <a:pPr algn="ctr"/>
                      <a:r>
                        <a:rPr lang="en-US" sz="1400" dirty="0" err="1"/>
                        <a:t>deg</a:t>
                      </a:r>
                      <a:r>
                        <a:rPr lang="en-US" sz="1400" dirty="0"/>
                        <a:t>(x) = 2</a:t>
                      </a:r>
                    </a:p>
                    <a:p>
                      <a:pPr algn="ctr"/>
                      <a:r>
                        <a:rPr lang="en-US" sz="1400" dirty="0" err="1"/>
                        <a:t>deg</a:t>
                      </a:r>
                      <a:r>
                        <a:rPr lang="en-US" sz="1400" dirty="0"/>
                        <a:t>(y) =2</a:t>
                      </a:r>
                    </a:p>
                    <a:p>
                      <a:pPr algn="ctr"/>
                      <a:r>
                        <a:rPr lang="en-US" sz="1400" dirty="0" err="1"/>
                        <a:t>deg</a:t>
                      </a:r>
                      <a:r>
                        <a:rPr lang="en-US" sz="1400" dirty="0"/>
                        <a:t>(z)</a:t>
                      </a:r>
                      <a:r>
                        <a:rPr lang="en-US" sz="1400" baseline="0" dirty="0"/>
                        <a:t> </a:t>
                      </a:r>
                      <a:r>
                        <a:rPr lang="en-US" sz="1400" dirty="0"/>
                        <a:t>=3</a:t>
                      </a:r>
                    </a:p>
                  </a:txBody>
                  <a:tcPr anchor="ctr"/>
                </a:tc>
                <a:extLst>
                  <a:ext uri="{0D108BD9-81ED-4DB2-BD59-A6C34878D82A}">
                    <a16:rowId xmlns:a16="http://schemas.microsoft.com/office/drawing/2014/main" val="10001"/>
                  </a:ext>
                </a:extLst>
              </a:tr>
            </a:tbl>
          </a:graphicData>
        </a:graphic>
      </p:graphicFrame>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9640" y="1143000"/>
            <a:ext cx="4267200" cy="129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ounded Rectangle 5"/>
          <p:cNvSpPr/>
          <p:nvPr/>
        </p:nvSpPr>
        <p:spPr>
          <a:xfrm>
            <a:off x="1209040" y="3200400"/>
            <a:ext cx="2981960" cy="9906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en-US" sz="1400" dirty="0"/>
              <a:t>We should look for the vertices in graph G which corresponding to the vertices in graph H.</a:t>
            </a:r>
          </a:p>
        </p:txBody>
      </p:sp>
    </p:spTree>
    <p:extLst>
      <p:ext uri="{BB962C8B-B14F-4D97-AF65-F5344CB8AC3E}">
        <p14:creationId xmlns:p14="http://schemas.microsoft.com/office/powerpoint/2010/main" val="710470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fade">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6560" y="0"/>
            <a:ext cx="8229600" cy="685800"/>
          </a:xfrm>
        </p:spPr>
        <p:txBody>
          <a:bodyPr>
            <a:normAutofit fontScale="90000"/>
          </a:bodyPr>
          <a:lstStyle/>
          <a:p>
            <a:pPr algn="ctr"/>
            <a:r>
              <a:rPr lang="en-US" sz="4000" dirty="0"/>
              <a:t>EXAMPLE 4</a:t>
            </a:r>
          </a:p>
        </p:txBody>
      </p:sp>
      <p:sp>
        <p:nvSpPr>
          <p:cNvPr id="3" name="Content Placeholder 2"/>
          <p:cNvSpPr>
            <a:spLocks noGrp="1"/>
          </p:cNvSpPr>
          <p:nvPr>
            <p:ph idx="1"/>
          </p:nvPr>
        </p:nvSpPr>
        <p:spPr>
          <a:xfrm>
            <a:off x="762000" y="533400"/>
            <a:ext cx="7924800" cy="5715000"/>
          </a:xfrm>
        </p:spPr>
        <p:txBody>
          <a:bodyPr/>
          <a:lstStyle/>
          <a:p>
            <a:pPr marL="803275">
              <a:buFont typeface="Wingdings" panose="05000000000000000000" pitchFamily="2" charset="2"/>
              <a:buChar char="q"/>
            </a:pPr>
            <a:r>
              <a:rPr lang="en-US" sz="2000" dirty="0"/>
              <a:t>Determine whether the following pair of the graphs are isomorphic or not. Explain your answer.</a:t>
            </a:r>
          </a:p>
          <a:p>
            <a:pPr marL="0" indent="0" algn="ctr">
              <a:buNone/>
            </a:pPr>
            <a:endParaRPr lang="en-US" dirty="0"/>
          </a:p>
        </p:txBody>
      </p:sp>
      <p:sp>
        <p:nvSpPr>
          <p:cNvPr id="5" name="TextBox 4"/>
          <p:cNvSpPr txBox="1"/>
          <p:nvPr/>
        </p:nvSpPr>
        <p:spPr>
          <a:xfrm>
            <a:off x="1102360" y="5181600"/>
            <a:ext cx="7813040" cy="1477328"/>
          </a:xfrm>
          <a:prstGeom prst="rect">
            <a:avLst/>
          </a:prstGeom>
          <a:noFill/>
        </p:spPr>
        <p:txBody>
          <a:bodyPr wrap="square" rtlCol="0">
            <a:spAutoFit/>
          </a:bodyPr>
          <a:lstStyle/>
          <a:p>
            <a:pPr marL="285750" indent="-285750">
              <a:buFont typeface="Wingdings" panose="05000000000000000000" pitchFamily="2" charset="2"/>
              <a:buChar char="Ø"/>
            </a:pPr>
            <a:r>
              <a:rPr lang="en-US" dirty="0"/>
              <a:t>Even the number of vertices, the number of edges and the degree of each vertex are same, but these are not sufficient to prove that the graphs are isomorphic. Now, we need to use function mapping to determine whether the graphs are isomorphic or not.</a:t>
            </a:r>
          </a:p>
        </p:txBody>
      </p:sp>
      <p:graphicFrame>
        <p:nvGraphicFramePr>
          <p:cNvPr id="4" name="Table 3"/>
          <p:cNvGraphicFramePr>
            <a:graphicFrameLocks noGrp="1"/>
          </p:cNvGraphicFramePr>
          <p:nvPr/>
        </p:nvGraphicFramePr>
        <p:xfrm>
          <a:off x="1102360" y="2443480"/>
          <a:ext cx="6477000" cy="2484120"/>
        </p:xfrm>
        <a:graphic>
          <a:graphicData uri="http://schemas.openxmlformats.org/drawingml/2006/table">
            <a:tbl>
              <a:tblPr firstRow="1" bandRow="1">
                <a:tableStyleId>{5C22544A-7EE6-4342-B048-85BDC9FD1C3A}</a:tableStyleId>
              </a:tblPr>
              <a:tblGrid>
                <a:gridCol w="33528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600200">
                  <a:extLst>
                    <a:ext uri="{9D8B030D-6E8A-4147-A177-3AD203B41FA5}">
                      <a16:colId xmlns:a16="http://schemas.microsoft.com/office/drawing/2014/main" val="20002"/>
                    </a:ext>
                  </a:extLst>
                </a:gridCol>
              </a:tblGrid>
              <a:tr h="370840">
                <a:tc>
                  <a:txBody>
                    <a:bodyPr/>
                    <a:lstStyle/>
                    <a:p>
                      <a:endParaRPr lang="en-US" sz="1400" dirty="0"/>
                    </a:p>
                  </a:txBody>
                  <a:tcPr/>
                </a:tc>
                <a:tc>
                  <a:txBody>
                    <a:bodyPr/>
                    <a:lstStyle/>
                    <a:p>
                      <a:pPr algn="ctr"/>
                      <a:r>
                        <a:rPr lang="en-US" sz="1400" dirty="0"/>
                        <a:t>Graph G</a:t>
                      </a:r>
                    </a:p>
                  </a:txBody>
                  <a:tcPr/>
                </a:tc>
                <a:tc>
                  <a:txBody>
                    <a:bodyPr/>
                    <a:lstStyle/>
                    <a:p>
                      <a:pPr algn="ctr"/>
                      <a:r>
                        <a:rPr lang="en-US" sz="1400" dirty="0"/>
                        <a:t>Graph H</a:t>
                      </a:r>
                    </a:p>
                  </a:txBody>
                  <a:tcPr/>
                </a:tc>
                <a:extLst>
                  <a:ext uri="{0D108BD9-81ED-4DB2-BD59-A6C34878D82A}">
                    <a16:rowId xmlns:a16="http://schemas.microsoft.com/office/drawing/2014/main" val="10000"/>
                  </a:ext>
                </a:extLst>
              </a:tr>
              <a:tr h="370840">
                <a:tc>
                  <a:txBody>
                    <a:bodyPr/>
                    <a:lstStyle/>
                    <a:p>
                      <a:r>
                        <a:rPr lang="en-US" sz="1400" dirty="0"/>
                        <a:t>The number of vertices</a:t>
                      </a:r>
                    </a:p>
                  </a:txBody>
                  <a:tcPr/>
                </a:tc>
                <a:tc>
                  <a:txBody>
                    <a:bodyPr/>
                    <a:lstStyle/>
                    <a:p>
                      <a:pPr algn="ctr"/>
                      <a:r>
                        <a:rPr lang="en-US" sz="1400" dirty="0"/>
                        <a:t>6</a:t>
                      </a:r>
                    </a:p>
                  </a:txBody>
                  <a:tcPr anchor="ctr"/>
                </a:tc>
                <a:tc>
                  <a:txBody>
                    <a:bodyPr/>
                    <a:lstStyle/>
                    <a:p>
                      <a:pPr algn="ctr"/>
                      <a:r>
                        <a:rPr lang="en-US" sz="1400" dirty="0"/>
                        <a:t>6</a:t>
                      </a:r>
                    </a:p>
                  </a:txBody>
                  <a:tcPr anchor="ctr"/>
                </a:tc>
                <a:extLst>
                  <a:ext uri="{0D108BD9-81ED-4DB2-BD59-A6C34878D82A}">
                    <a16:rowId xmlns:a16="http://schemas.microsoft.com/office/drawing/2014/main" val="10001"/>
                  </a:ext>
                </a:extLst>
              </a:tr>
              <a:tr h="370840">
                <a:tc>
                  <a:txBody>
                    <a:bodyPr/>
                    <a:lstStyle/>
                    <a:p>
                      <a:r>
                        <a:rPr lang="en-US" sz="1400" dirty="0"/>
                        <a:t>The number of edges</a:t>
                      </a:r>
                    </a:p>
                  </a:txBody>
                  <a:tcPr/>
                </a:tc>
                <a:tc>
                  <a:txBody>
                    <a:bodyPr/>
                    <a:lstStyle/>
                    <a:p>
                      <a:pPr algn="ctr"/>
                      <a:r>
                        <a:rPr lang="en-US" sz="1400" dirty="0"/>
                        <a:t>7</a:t>
                      </a:r>
                    </a:p>
                  </a:txBody>
                  <a:tcPr anchor="ctr"/>
                </a:tc>
                <a:tc>
                  <a:txBody>
                    <a:bodyPr/>
                    <a:lstStyle/>
                    <a:p>
                      <a:pPr algn="ctr"/>
                      <a:r>
                        <a:rPr lang="en-US" sz="1400" dirty="0"/>
                        <a:t>7</a:t>
                      </a:r>
                    </a:p>
                  </a:txBody>
                  <a:tcPr anchor="ctr"/>
                </a:tc>
                <a:extLst>
                  <a:ext uri="{0D108BD9-81ED-4DB2-BD59-A6C34878D82A}">
                    <a16:rowId xmlns:a16="http://schemas.microsoft.com/office/drawing/2014/main" val="10002"/>
                  </a:ext>
                </a:extLst>
              </a:tr>
              <a:tr h="370840">
                <a:tc>
                  <a:txBody>
                    <a:bodyPr/>
                    <a:lstStyle/>
                    <a:p>
                      <a:r>
                        <a:rPr lang="en-US" sz="1400" dirty="0"/>
                        <a:t>The degree of each vertex</a:t>
                      </a:r>
                    </a:p>
                  </a:txBody>
                  <a:tcPr/>
                </a:tc>
                <a:tc>
                  <a:txBody>
                    <a:bodyPr/>
                    <a:lstStyle/>
                    <a:p>
                      <a:pPr algn="ctr"/>
                      <a:r>
                        <a:rPr lang="en-US" sz="1400" dirty="0" err="1"/>
                        <a:t>deg</a:t>
                      </a:r>
                      <a:r>
                        <a:rPr lang="en-US" sz="1400" dirty="0"/>
                        <a:t>(a) = 2</a:t>
                      </a:r>
                    </a:p>
                    <a:p>
                      <a:pPr algn="ctr"/>
                      <a:r>
                        <a:rPr lang="en-US" sz="1400" dirty="0" err="1"/>
                        <a:t>deg</a:t>
                      </a:r>
                      <a:r>
                        <a:rPr lang="en-US" sz="1400" dirty="0"/>
                        <a:t>(b) = 3</a:t>
                      </a:r>
                    </a:p>
                    <a:p>
                      <a:pPr algn="ctr"/>
                      <a:r>
                        <a:rPr lang="en-US" sz="1400" dirty="0" err="1"/>
                        <a:t>deg</a:t>
                      </a:r>
                      <a:r>
                        <a:rPr lang="en-US" sz="1400" dirty="0"/>
                        <a:t>(c) = 2</a:t>
                      </a:r>
                    </a:p>
                    <a:p>
                      <a:pPr algn="ctr"/>
                      <a:r>
                        <a:rPr lang="en-US" sz="1400" dirty="0" err="1"/>
                        <a:t>deg</a:t>
                      </a:r>
                      <a:r>
                        <a:rPr lang="en-US" sz="1400" dirty="0"/>
                        <a:t>(d) = 3</a:t>
                      </a:r>
                    </a:p>
                    <a:p>
                      <a:pPr algn="ctr"/>
                      <a:r>
                        <a:rPr lang="en-US" sz="1400" dirty="0" err="1"/>
                        <a:t>deg</a:t>
                      </a:r>
                      <a:r>
                        <a:rPr lang="en-US" sz="1400" dirty="0"/>
                        <a:t>(e) = 2</a:t>
                      </a:r>
                    </a:p>
                    <a:p>
                      <a:pPr algn="ctr"/>
                      <a:r>
                        <a:rPr lang="en-US" sz="1400" dirty="0" err="1"/>
                        <a:t>deg</a:t>
                      </a:r>
                      <a:r>
                        <a:rPr lang="en-US" sz="1400" dirty="0"/>
                        <a:t>(f) = 2</a:t>
                      </a:r>
                    </a:p>
                  </a:txBody>
                  <a:tcPr anchor="ctr"/>
                </a:tc>
                <a:tc>
                  <a:txBody>
                    <a:bodyPr/>
                    <a:lstStyle/>
                    <a:p>
                      <a:pPr algn="ctr"/>
                      <a:r>
                        <a:rPr lang="en-US" sz="1400" dirty="0" err="1"/>
                        <a:t>deg</a:t>
                      </a:r>
                      <a:r>
                        <a:rPr lang="en-US" sz="1400" dirty="0"/>
                        <a:t>(u) = 2</a:t>
                      </a:r>
                    </a:p>
                    <a:p>
                      <a:pPr algn="ctr"/>
                      <a:r>
                        <a:rPr lang="en-US" sz="1400" dirty="0" err="1"/>
                        <a:t>deg</a:t>
                      </a:r>
                      <a:r>
                        <a:rPr lang="en-US" sz="1400" dirty="0"/>
                        <a:t>(v) = 2</a:t>
                      </a:r>
                    </a:p>
                    <a:p>
                      <a:pPr algn="ctr"/>
                      <a:r>
                        <a:rPr lang="en-US" sz="1400" dirty="0" err="1"/>
                        <a:t>deg</a:t>
                      </a:r>
                      <a:r>
                        <a:rPr lang="en-US" sz="1400" dirty="0"/>
                        <a:t>(w) = 3</a:t>
                      </a:r>
                    </a:p>
                    <a:p>
                      <a:pPr algn="ctr"/>
                      <a:r>
                        <a:rPr lang="en-US" sz="1400" dirty="0" err="1"/>
                        <a:t>deg</a:t>
                      </a:r>
                      <a:r>
                        <a:rPr lang="en-US" sz="1400" dirty="0"/>
                        <a:t>(x) = 2</a:t>
                      </a:r>
                    </a:p>
                    <a:p>
                      <a:pPr algn="ctr"/>
                      <a:r>
                        <a:rPr lang="en-US" sz="1400" dirty="0" err="1"/>
                        <a:t>deg</a:t>
                      </a:r>
                      <a:r>
                        <a:rPr lang="en-US" sz="1400" dirty="0"/>
                        <a:t>(y) =3</a:t>
                      </a:r>
                    </a:p>
                    <a:p>
                      <a:pPr algn="ctr"/>
                      <a:r>
                        <a:rPr lang="en-US" sz="1400" dirty="0" err="1"/>
                        <a:t>deg</a:t>
                      </a:r>
                      <a:r>
                        <a:rPr lang="en-US" sz="1400" dirty="0"/>
                        <a:t>(z)</a:t>
                      </a:r>
                      <a:r>
                        <a:rPr lang="en-US" sz="1400" baseline="0" dirty="0"/>
                        <a:t> </a:t>
                      </a:r>
                      <a:r>
                        <a:rPr lang="en-US" sz="1400" dirty="0"/>
                        <a:t>=2</a:t>
                      </a:r>
                    </a:p>
                  </a:txBody>
                  <a:tcPr anchor="ctr"/>
                </a:tc>
                <a:extLst>
                  <a:ext uri="{0D108BD9-81ED-4DB2-BD59-A6C34878D82A}">
                    <a16:rowId xmlns:a16="http://schemas.microsoft.com/office/drawing/2014/main" val="10003"/>
                  </a:ext>
                </a:extLst>
              </a:tr>
            </a:tbl>
          </a:graphicData>
        </a:graphic>
      </p:graphicFrame>
      <p:sp>
        <p:nvSpPr>
          <p:cNvPr id="7" name="Left Arrow Callout 6"/>
          <p:cNvSpPr/>
          <p:nvPr/>
        </p:nvSpPr>
        <p:spPr>
          <a:xfrm>
            <a:off x="7579360" y="2819400"/>
            <a:ext cx="1336040" cy="304800"/>
          </a:xfrm>
          <a:prstGeom prst="leftArrowCallout">
            <a:avLst>
              <a:gd name="adj1" fmla="val 25000"/>
              <a:gd name="adj2" fmla="val 25000"/>
              <a:gd name="adj3" fmla="val 25000"/>
              <a:gd name="adj4" fmla="val 83591"/>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Same</a:t>
            </a:r>
          </a:p>
        </p:txBody>
      </p:sp>
      <p:sp>
        <p:nvSpPr>
          <p:cNvPr id="9" name="Left Arrow Callout 8"/>
          <p:cNvSpPr/>
          <p:nvPr/>
        </p:nvSpPr>
        <p:spPr>
          <a:xfrm>
            <a:off x="7579360" y="3210560"/>
            <a:ext cx="1336040" cy="304800"/>
          </a:xfrm>
          <a:prstGeom prst="leftArrowCallout">
            <a:avLst>
              <a:gd name="adj1" fmla="val 25000"/>
              <a:gd name="adj2" fmla="val 25000"/>
              <a:gd name="adj3" fmla="val 25000"/>
              <a:gd name="adj4" fmla="val 83591"/>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Same</a:t>
            </a:r>
          </a:p>
        </p:txBody>
      </p:sp>
      <p:sp>
        <p:nvSpPr>
          <p:cNvPr id="10" name="Left Arrow Callout 9"/>
          <p:cNvSpPr/>
          <p:nvPr/>
        </p:nvSpPr>
        <p:spPr>
          <a:xfrm>
            <a:off x="7579360" y="4114800"/>
            <a:ext cx="1336040" cy="304800"/>
          </a:xfrm>
          <a:prstGeom prst="leftArrowCallout">
            <a:avLst>
              <a:gd name="adj1" fmla="val 25000"/>
              <a:gd name="adj2" fmla="val 25000"/>
              <a:gd name="adj3" fmla="val 25000"/>
              <a:gd name="adj4" fmla="val 83591"/>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Same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190625"/>
            <a:ext cx="4038600" cy="1247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37961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9" grpId="0" animBg="1"/>
      <p:bldP spid="1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6560" y="0"/>
            <a:ext cx="8229600" cy="685800"/>
          </a:xfrm>
        </p:spPr>
        <p:txBody>
          <a:bodyPr>
            <a:normAutofit fontScale="90000"/>
          </a:bodyPr>
          <a:lstStyle/>
          <a:p>
            <a:pPr algn="ctr"/>
            <a:r>
              <a:rPr lang="en-US" sz="4000" dirty="0"/>
              <a:t>Example 4</a:t>
            </a:r>
          </a:p>
        </p:txBody>
      </p:sp>
      <p:sp>
        <p:nvSpPr>
          <p:cNvPr id="3" name="Content Placeholder 2"/>
          <p:cNvSpPr>
            <a:spLocks noGrp="1"/>
          </p:cNvSpPr>
          <p:nvPr>
            <p:ph idx="1"/>
          </p:nvPr>
        </p:nvSpPr>
        <p:spPr>
          <a:xfrm>
            <a:off x="762000" y="533400"/>
            <a:ext cx="7924800" cy="5715000"/>
          </a:xfrm>
        </p:spPr>
        <p:txBody>
          <a:bodyPr/>
          <a:lstStyle/>
          <a:p>
            <a:pPr marL="715963">
              <a:buFont typeface="Wingdings" panose="05000000000000000000" pitchFamily="2" charset="2"/>
              <a:buChar char="q"/>
            </a:pPr>
            <a:r>
              <a:rPr lang="en-US" sz="2000" dirty="0"/>
              <a:t>Determine whether the following pair of the graphs are isomorphic or not. Explain your answer.</a:t>
            </a:r>
          </a:p>
          <a:p>
            <a:pPr marL="0" indent="0" algn="ctr">
              <a:buNone/>
            </a:pPr>
            <a:endParaRPr lang="en-US" dirty="0"/>
          </a:p>
        </p:txBody>
      </p:sp>
      <p:sp>
        <p:nvSpPr>
          <p:cNvPr id="5" name="TextBox 4"/>
          <p:cNvSpPr txBox="1"/>
          <p:nvPr/>
        </p:nvSpPr>
        <p:spPr>
          <a:xfrm>
            <a:off x="1102360" y="4419600"/>
            <a:ext cx="7594600" cy="1754326"/>
          </a:xfrm>
          <a:prstGeom prst="rect">
            <a:avLst/>
          </a:prstGeom>
          <a:noFill/>
        </p:spPr>
        <p:txBody>
          <a:bodyPr wrap="square" rtlCol="0">
            <a:spAutoFit/>
          </a:bodyPr>
          <a:lstStyle/>
          <a:p>
            <a:endParaRPr lang="en-US" dirty="0"/>
          </a:p>
          <a:p>
            <a:pPr marL="285750" indent="-285750">
              <a:buFont typeface="Wingdings" panose="05000000000000000000" pitchFamily="2" charset="2"/>
              <a:buChar char="Ø"/>
            </a:pPr>
            <a:r>
              <a:rPr lang="en-US" dirty="0"/>
              <a:t>We can found that </a:t>
            </a:r>
            <a:r>
              <a:rPr lang="en-US" i="1" dirty="0"/>
              <a:t>f</a:t>
            </a:r>
            <a:r>
              <a:rPr lang="en-US" dirty="0"/>
              <a:t>(</a:t>
            </a:r>
            <a:r>
              <a:rPr lang="en-US" i="1" dirty="0"/>
              <a:t>a</a:t>
            </a:r>
            <a:r>
              <a:rPr lang="en-US" dirty="0"/>
              <a:t>) = </a:t>
            </a:r>
            <a:r>
              <a:rPr lang="en-US" i="1" dirty="0"/>
              <a:t>x</a:t>
            </a:r>
            <a:r>
              <a:rPr lang="en-US" dirty="0"/>
              <a:t>, </a:t>
            </a:r>
            <a:r>
              <a:rPr lang="en-US" i="1" dirty="0"/>
              <a:t>f</a:t>
            </a:r>
            <a:r>
              <a:rPr lang="en-US" dirty="0"/>
              <a:t>(</a:t>
            </a:r>
            <a:r>
              <a:rPr lang="en-US" i="1" dirty="0"/>
              <a:t>b</a:t>
            </a:r>
            <a:r>
              <a:rPr lang="en-US" dirty="0"/>
              <a:t>) = </a:t>
            </a:r>
            <a:r>
              <a:rPr lang="en-US" i="1" dirty="0"/>
              <a:t>w</a:t>
            </a:r>
            <a:r>
              <a:rPr lang="en-US" dirty="0"/>
              <a:t>, </a:t>
            </a:r>
            <a:r>
              <a:rPr lang="en-US" i="1" dirty="0"/>
              <a:t>f</a:t>
            </a:r>
            <a:r>
              <a:rPr lang="en-US" dirty="0"/>
              <a:t>(</a:t>
            </a:r>
            <a:r>
              <a:rPr lang="en-US" i="1" dirty="0"/>
              <a:t>c</a:t>
            </a:r>
            <a:r>
              <a:rPr lang="en-US" dirty="0"/>
              <a:t>) = </a:t>
            </a:r>
            <a:r>
              <a:rPr lang="en-US" i="1" dirty="0"/>
              <a:t>z</a:t>
            </a:r>
            <a:r>
              <a:rPr lang="en-US" dirty="0"/>
              <a:t>, </a:t>
            </a:r>
            <a:r>
              <a:rPr lang="en-US" i="1" dirty="0"/>
              <a:t>f</a:t>
            </a:r>
            <a:r>
              <a:rPr lang="en-US" dirty="0"/>
              <a:t>(</a:t>
            </a:r>
            <a:r>
              <a:rPr lang="en-US" i="1" dirty="0"/>
              <a:t>d</a:t>
            </a:r>
            <a:r>
              <a:rPr lang="en-US" dirty="0"/>
              <a:t>) = </a:t>
            </a:r>
            <a:r>
              <a:rPr lang="en-US" i="1" dirty="0"/>
              <a:t>y</a:t>
            </a:r>
            <a:r>
              <a:rPr lang="en-US" dirty="0"/>
              <a:t>, </a:t>
            </a:r>
            <a:r>
              <a:rPr lang="en-US" i="1" dirty="0"/>
              <a:t>f</a:t>
            </a:r>
            <a:r>
              <a:rPr lang="en-US" dirty="0"/>
              <a:t>(</a:t>
            </a:r>
            <a:r>
              <a:rPr lang="en-US" i="1" dirty="0"/>
              <a:t>e</a:t>
            </a:r>
            <a:r>
              <a:rPr lang="en-US" dirty="0"/>
              <a:t>) = </a:t>
            </a:r>
            <a:r>
              <a:rPr lang="en-US" i="1" dirty="0"/>
              <a:t>u </a:t>
            </a:r>
            <a:r>
              <a:rPr lang="en-US" dirty="0"/>
              <a:t>and </a:t>
            </a:r>
            <a:r>
              <a:rPr lang="en-US" i="1" dirty="0"/>
              <a:t>f</a:t>
            </a:r>
            <a:r>
              <a:rPr lang="en-US" dirty="0"/>
              <a:t>(</a:t>
            </a:r>
            <a:r>
              <a:rPr lang="en-US" i="1" dirty="0"/>
              <a:t>f</a:t>
            </a:r>
            <a:r>
              <a:rPr lang="en-US" dirty="0"/>
              <a:t>) = </a:t>
            </a:r>
            <a:r>
              <a:rPr lang="en-US" i="1" dirty="0"/>
              <a:t>v</a:t>
            </a:r>
            <a:r>
              <a:rPr lang="en-US" dirty="0"/>
              <a:t>. This is a one-to-one and onto function from the vertices of </a:t>
            </a:r>
            <a:r>
              <a:rPr lang="en-US" i="1" dirty="0"/>
              <a:t>G </a:t>
            </a:r>
            <a:r>
              <a:rPr lang="en-US" dirty="0"/>
              <a:t>to the vertices of </a:t>
            </a:r>
            <a:r>
              <a:rPr lang="en-US" i="1" dirty="0"/>
              <a:t>H</a:t>
            </a:r>
            <a:r>
              <a:rPr lang="en-US" dirty="0"/>
              <a:t>. </a:t>
            </a:r>
          </a:p>
          <a:p>
            <a:pPr marL="285750" indent="-285750">
              <a:buFont typeface="Wingdings" panose="05000000000000000000" pitchFamily="2" charset="2"/>
              <a:buChar char="Ø"/>
            </a:pPr>
            <a:r>
              <a:rPr lang="en-US" dirty="0"/>
              <a:t>Hence, the graph </a:t>
            </a:r>
            <a:r>
              <a:rPr lang="en-US" i="1" dirty="0"/>
              <a:t>G </a:t>
            </a:r>
            <a:r>
              <a:rPr lang="en-US" dirty="0"/>
              <a:t>and the graph </a:t>
            </a:r>
            <a:r>
              <a:rPr lang="en-US" i="1" dirty="0"/>
              <a:t>H </a:t>
            </a:r>
            <a:r>
              <a:rPr lang="en-US" dirty="0"/>
              <a:t>are isomorphic. </a:t>
            </a:r>
          </a:p>
          <a:p>
            <a:endParaRPr lang="en-US" dirty="0"/>
          </a:p>
        </p:txBody>
      </p:sp>
      <p:graphicFrame>
        <p:nvGraphicFramePr>
          <p:cNvPr id="4" name="Table 3"/>
          <p:cNvGraphicFramePr>
            <a:graphicFrameLocks noGrp="1"/>
          </p:cNvGraphicFramePr>
          <p:nvPr/>
        </p:nvGraphicFramePr>
        <p:xfrm>
          <a:off x="1102360" y="2443480"/>
          <a:ext cx="6477000" cy="1742440"/>
        </p:xfrm>
        <a:graphic>
          <a:graphicData uri="http://schemas.openxmlformats.org/drawingml/2006/table">
            <a:tbl>
              <a:tblPr firstRow="1" bandRow="1">
                <a:tableStyleId>{5C22544A-7EE6-4342-B048-85BDC9FD1C3A}</a:tableStyleId>
              </a:tblPr>
              <a:tblGrid>
                <a:gridCol w="33528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600200">
                  <a:extLst>
                    <a:ext uri="{9D8B030D-6E8A-4147-A177-3AD203B41FA5}">
                      <a16:colId xmlns:a16="http://schemas.microsoft.com/office/drawing/2014/main" val="20002"/>
                    </a:ext>
                  </a:extLst>
                </a:gridCol>
              </a:tblGrid>
              <a:tr h="370840">
                <a:tc>
                  <a:txBody>
                    <a:bodyPr/>
                    <a:lstStyle/>
                    <a:p>
                      <a:endParaRPr lang="en-US" sz="1400" dirty="0"/>
                    </a:p>
                  </a:txBody>
                  <a:tcPr/>
                </a:tc>
                <a:tc>
                  <a:txBody>
                    <a:bodyPr/>
                    <a:lstStyle/>
                    <a:p>
                      <a:pPr algn="ctr"/>
                      <a:r>
                        <a:rPr lang="en-US" sz="1400" dirty="0"/>
                        <a:t>Graph G</a:t>
                      </a:r>
                    </a:p>
                  </a:txBody>
                  <a:tcPr/>
                </a:tc>
                <a:tc>
                  <a:txBody>
                    <a:bodyPr/>
                    <a:lstStyle/>
                    <a:p>
                      <a:pPr algn="ctr"/>
                      <a:r>
                        <a:rPr lang="en-US" sz="1400" dirty="0"/>
                        <a:t>Graph H</a:t>
                      </a:r>
                    </a:p>
                  </a:txBody>
                  <a:tcPr/>
                </a:tc>
                <a:extLst>
                  <a:ext uri="{0D108BD9-81ED-4DB2-BD59-A6C34878D82A}">
                    <a16:rowId xmlns:a16="http://schemas.microsoft.com/office/drawing/2014/main" val="10000"/>
                  </a:ext>
                </a:extLst>
              </a:tr>
              <a:tr h="370840">
                <a:tc>
                  <a:txBody>
                    <a:bodyPr/>
                    <a:lstStyle/>
                    <a:p>
                      <a:r>
                        <a:rPr lang="en-US" sz="1400" dirty="0"/>
                        <a:t>Function</a:t>
                      </a:r>
                      <a:r>
                        <a:rPr lang="en-US" sz="1400" baseline="0" dirty="0"/>
                        <a:t> mapping</a:t>
                      </a:r>
                      <a:endParaRPr lang="en-US" sz="1400" dirty="0"/>
                    </a:p>
                  </a:txBody>
                  <a:tcPr/>
                </a:tc>
                <a:tc>
                  <a:txBody>
                    <a:bodyPr/>
                    <a:lstStyle/>
                    <a:p>
                      <a:pPr algn="ctr"/>
                      <a:r>
                        <a:rPr lang="en-US" sz="1400" dirty="0" err="1"/>
                        <a:t>deg</a:t>
                      </a:r>
                      <a:r>
                        <a:rPr lang="en-US" sz="1400" dirty="0"/>
                        <a:t>(a) = 2</a:t>
                      </a:r>
                    </a:p>
                    <a:p>
                      <a:pPr algn="ctr"/>
                      <a:r>
                        <a:rPr lang="en-US" sz="1400" dirty="0" err="1"/>
                        <a:t>deg</a:t>
                      </a:r>
                      <a:r>
                        <a:rPr lang="en-US" sz="1400" dirty="0"/>
                        <a:t>(b) = 3</a:t>
                      </a:r>
                    </a:p>
                    <a:p>
                      <a:pPr algn="ctr"/>
                      <a:r>
                        <a:rPr lang="en-US" sz="1400" dirty="0" err="1"/>
                        <a:t>deg</a:t>
                      </a:r>
                      <a:r>
                        <a:rPr lang="en-US" sz="1400" dirty="0"/>
                        <a:t>(c) = 2</a:t>
                      </a:r>
                    </a:p>
                    <a:p>
                      <a:pPr algn="ctr"/>
                      <a:r>
                        <a:rPr lang="en-US" sz="1400" dirty="0" err="1"/>
                        <a:t>deg</a:t>
                      </a:r>
                      <a:r>
                        <a:rPr lang="en-US" sz="1400" dirty="0"/>
                        <a:t>(d) = 3</a:t>
                      </a:r>
                    </a:p>
                    <a:p>
                      <a:pPr algn="ctr"/>
                      <a:r>
                        <a:rPr lang="en-US" sz="1400" dirty="0" err="1"/>
                        <a:t>deg</a:t>
                      </a:r>
                      <a:r>
                        <a:rPr lang="en-US" sz="1400" dirty="0"/>
                        <a:t>(e) = 2</a:t>
                      </a:r>
                    </a:p>
                    <a:p>
                      <a:pPr algn="ctr"/>
                      <a:r>
                        <a:rPr lang="en-US" sz="1400" dirty="0" err="1"/>
                        <a:t>deg</a:t>
                      </a:r>
                      <a:r>
                        <a:rPr lang="en-US" sz="1400" dirty="0"/>
                        <a:t>(f) = 2</a:t>
                      </a:r>
                    </a:p>
                  </a:txBody>
                  <a:tcPr anchor="ctr"/>
                </a:tc>
                <a:tc>
                  <a:txBody>
                    <a:bodyPr/>
                    <a:lstStyle/>
                    <a:p>
                      <a:pPr algn="ctr"/>
                      <a:r>
                        <a:rPr lang="en-US" sz="1400" dirty="0" err="1"/>
                        <a:t>deg</a:t>
                      </a:r>
                      <a:r>
                        <a:rPr lang="en-US" sz="1400" dirty="0"/>
                        <a:t>(u) = 2</a:t>
                      </a:r>
                    </a:p>
                    <a:p>
                      <a:pPr algn="ctr"/>
                      <a:r>
                        <a:rPr lang="en-US" sz="1400" dirty="0" err="1"/>
                        <a:t>deg</a:t>
                      </a:r>
                      <a:r>
                        <a:rPr lang="en-US" sz="1400" dirty="0"/>
                        <a:t>(v) = 2</a:t>
                      </a:r>
                    </a:p>
                    <a:p>
                      <a:pPr algn="ctr"/>
                      <a:r>
                        <a:rPr lang="en-US" sz="1400" dirty="0" err="1"/>
                        <a:t>deg</a:t>
                      </a:r>
                      <a:r>
                        <a:rPr lang="en-US" sz="1400" dirty="0"/>
                        <a:t>(w) = 3</a:t>
                      </a:r>
                    </a:p>
                    <a:p>
                      <a:pPr algn="ctr"/>
                      <a:r>
                        <a:rPr lang="en-US" sz="1400" dirty="0" err="1"/>
                        <a:t>deg</a:t>
                      </a:r>
                      <a:r>
                        <a:rPr lang="en-US" sz="1400" dirty="0"/>
                        <a:t>(x) = 2</a:t>
                      </a:r>
                    </a:p>
                    <a:p>
                      <a:pPr algn="ctr"/>
                      <a:r>
                        <a:rPr lang="en-US" sz="1400" dirty="0" err="1"/>
                        <a:t>deg</a:t>
                      </a:r>
                      <a:r>
                        <a:rPr lang="en-US" sz="1400" dirty="0"/>
                        <a:t>(y) =3</a:t>
                      </a:r>
                    </a:p>
                    <a:p>
                      <a:pPr algn="ctr"/>
                      <a:r>
                        <a:rPr lang="en-US" sz="1400" dirty="0" err="1"/>
                        <a:t>deg</a:t>
                      </a:r>
                      <a:r>
                        <a:rPr lang="en-US" sz="1400" dirty="0"/>
                        <a:t>(z)</a:t>
                      </a:r>
                      <a:r>
                        <a:rPr lang="en-US" sz="1400" baseline="0" dirty="0"/>
                        <a:t> </a:t>
                      </a:r>
                      <a:r>
                        <a:rPr lang="en-US" sz="1400" dirty="0"/>
                        <a:t>=2</a:t>
                      </a:r>
                    </a:p>
                  </a:txBody>
                  <a:tcPr anchor="ctr"/>
                </a:tc>
                <a:extLst>
                  <a:ext uri="{0D108BD9-81ED-4DB2-BD59-A6C34878D82A}">
                    <a16:rowId xmlns:a16="http://schemas.microsoft.com/office/drawing/2014/main" val="10001"/>
                  </a:ext>
                </a:extLst>
              </a:tr>
            </a:tbl>
          </a:graphicData>
        </a:graphic>
      </p:graphicFrame>
      <p:sp>
        <p:nvSpPr>
          <p:cNvPr id="6" name="Rounded Rectangle 5"/>
          <p:cNvSpPr/>
          <p:nvPr/>
        </p:nvSpPr>
        <p:spPr>
          <a:xfrm>
            <a:off x="1209040" y="3124200"/>
            <a:ext cx="2981960" cy="9906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en-US" sz="1400" dirty="0"/>
              <a:t>We should look for the vertices in graph G which corresponding to the vertices in graph H.</a:t>
            </a: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190625"/>
            <a:ext cx="4038600" cy="1247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9" name="Straight Arrow Connector 8"/>
          <p:cNvCxnSpPr/>
          <p:nvPr/>
        </p:nvCxnSpPr>
        <p:spPr>
          <a:xfrm>
            <a:off x="5715000" y="2971800"/>
            <a:ext cx="609600" cy="647700"/>
          </a:xfrm>
          <a:prstGeom prst="straightConnector1">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5715000" y="3200400"/>
            <a:ext cx="609600" cy="228600"/>
          </a:xfrm>
          <a:prstGeom prst="straightConnector1">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5715000" y="3429000"/>
            <a:ext cx="609600" cy="609600"/>
          </a:xfrm>
          <a:prstGeom prst="straightConnector1">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5715000" y="3619500"/>
            <a:ext cx="609600" cy="190500"/>
          </a:xfrm>
          <a:prstGeom prst="straightConnector1">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5715000" y="2971800"/>
            <a:ext cx="609600" cy="838200"/>
          </a:xfrm>
          <a:prstGeom prst="straightConnector1">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5715000" y="3200400"/>
            <a:ext cx="609600" cy="838200"/>
          </a:xfrm>
          <a:prstGeom prst="straightConnector1">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9915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1" end="1"/>
                                            </p:txEl>
                                          </p:spTgt>
                                        </p:tgtEl>
                                        <p:attrNameLst>
                                          <p:attrName>style.visibility</p:attrName>
                                        </p:attrNameLst>
                                      </p:cBhvr>
                                      <p:to>
                                        <p:strVal val="visible"/>
                                      </p:to>
                                    </p:set>
                                    <p:animEffect transition="in" filter="fade">
                                      <p:cBhvr>
                                        <p:cTn id="42" dur="500"/>
                                        <p:tgtEl>
                                          <p:spTgt spid="5">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
                                            <p:txEl>
                                              <p:pRg st="2" end="2"/>
                                            </p:txEl>
                                          </p:spTgt>
                                        </p:tgtEl>
                                        <p:attrNameLst>
                                          <p:attrName>style.visibility</p:attrName>
                                        </p:attrNameLst>
                                      </p:cBhvr>
                                      <p:to>
                                        <p:strVal val="visible"/>
                                      </p:to>
                                    </p:set>
                                    <p:animEffect transition="in" filter="fade">
                                      <p:cBhvr>
                                        <p:cTn id="4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924800" cy="609282"/>
          </a:xfrm>
        </p:spPr>
        <p:txBody>
          <a:bodyPr>
            <a:normAutofit fontScale="90000"/>
          </a:bodyPr>
          <a:lstStyle/>
          <a:p>
            <a:pPr algn="ctr"/>
            <a:r>
              <a:rPr lang="en-US" dirty="0"/>
              <a:t>EXERCISE 4</a:t>
            </a:r>
          </a:p>
        </p:txBody>
      </p:sp>
      <p:sp>
        <p:nvSpPr>
          <p:cNvPr id="3" name="Content Placeholder 2"/>
          <p:cNvSpPr>
            <a:spLocks noGrp="1"/>
          </p:cNvSpPr>
          <p:nvPr>
            <p:ph idx="1"/>
          </p:nvPr>
        </p:nvSpPr>
        <p:spPr>
          <a:xfrm>
            <a:off x="946205" y="837882"/>
            <a:ext cx="8077200" cy="5867400"/>
          </a:xfrm>
        </p:spPr>
        <p:txBody>
          <a:bodyPr/>
          <a:lstStyle/>
          <a:p>
            <a:r>
              <a:rPr lang="en-US" dirty="0"/>
              <a:t>Determine whether the following pairs of graphs are isomorphic or not. Give your reasons.</a:t>
            </a:r>
          </a:p>
          <a:p>
            <a:pPr marL="0" indent="0">
              <a:buNone/>
            </a:pPr>
            <a:r>
              <a:rPr lang="en-US" dirty="0"/>
              <a:t>	a)					                       c)</a:t>
            </a:r>
          </a:p>
          <a:p>
            <a:endParaRPr lang="en-US" dirty="0"/>
          </a:p>
          <a:p>
            <a:endParaRPr lang="en-US" dirty="0"/>
          </a:p>
          <a:p>
            <a:endParaRPr lang="en-US" dirty="0"/>
          </a:p>
          <a:p>
            <a:endParaRPr lang="en-US" dirty="0"/>
          </a:p>
          <a:p>
            <a:pPr marL="0" indent="0">
              <a:buNone/>
            </a:pPr>
            <a:r>
              <a:rPr lang="en-US" dirty="0"/>
              <a:t>   </a:t>
            </a:r>
          </a:p>
          <a:p>
            <a:pPr marL="0" indent="0">
              <a:buNone/>
            </a:pPr>
            <a:r>
              <a:rPr lang="en-US" dirty="0"/>
              <a:t>      b)					                       d)</a:t>
            </a:r>
          </a:p>
          <a:p>
            <a:endParaRPr lang="en-US" dirty="0"/>
          </a:p>
          <a:p>
            <a:endParaRPr lang="en-US" dirty="0"/>
          </a:p>
          <a:p>
            <a:endParaRPr lang="en-US" dirty="0"/>
          </a:p>
          <a:p>
            <a:endParaRPr lang="en-US" dirty="0"/>
          </a:p>
          <a:p>
            <a:endParaRPr lang="en-US" dirty="0"/>
          </a:p>
          <a:p>
            <a:endParaRPr lang="en-US" dirty="0"/>
          </a:p>
        </p:txBody>
      </p:sp>
      <p:pic>
        <p:nvPicPr>
          <p:cNvPr id="2051" name="Picture 3"/>
          <p:cNvPicPr>
            <a:picLocks noChangeAspect="1" noChangeArrowheads="1"/>
          </p:cNvPicPr>
          <p:nvPr/>
        </p:nvPicPr>
        <p:blipFill>
          <a:blip r:embed="rId2">
            <a:biLevel thresh="25000"/>
            <a:extLst>
              <a:ext uri="{28A0092B-C50C-407E-A947-70E740481C1C}">
                <a14:useLocalDpi xmlns:a14="http://schemas.microsoft.com/office/drawing/2010/main" val="0"/>
              </a:ext>
            </a:extLst>
          </a:blip>
          <a:srcRect/>
          <a:stretch>
            <a:fillRect/>
          </a:stretch>
        </p:blipFill>
        <p:spPr bwMode="auto">
          <a:xfrm>
            <a:off x="1542097" y="1905000"/>
            <a:ext cx="3114675" cy="17348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5543" t="8064" r="7744" b="5561"/>
          <a:stretch/>
        </p:blipFill>
        <p:spPr bwMode="auto">
          <a:xfrm>
            <a:off x="1531495" y="4343400"/>
            <a:ext cx="3278900" cy="16729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14949" y="1905000"/>
            <a:ext cx="3605221" cy="17348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46822" y="4353208"/>
            <a:ext cx="3492378" cy="16729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501090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48260"/>
            <a:ext cx="7162800" cy="665480"/>
          </a:xfrm>
        </p:spPr>
        <p:txBody>
          <a:bodyPr/>
          <a:lstStyle/>
          <a:p>
            <a:r>
              <a:rPr lang="en-US" b="1" dirty="0"/>
              <a:t>EULER PATH</a:t>
            </a:r>
          </a:p>
        </p:txBody>
      </p:sp>
      <p:sp>
        <p:nvSpPr>
          <p:cNvPr id="3" name="Content Placeholder 2"/>
          <p:cNvSpPr>
            <a:spLocks noGrp="1"/>
          </p:cNvSpPr>
          <p:nvPr>
            <p:ph idx="1"/>
          </p:nvPr>
        </p:nvSpPr>
        <p:spPr>
          <a:xfrm>
            <a:off x="1281485" y="713740"/>
            <a:ext cx="7391400" cy="5562600"/>
          </a:xfrm>
        </p:spPr>
        <p:txBody>
          <a:bodyPr>
            <a:normAutofit/>
          </a:bodyPr>
          <a:lstStyle/>
          <a:p>
            <a:pPr>
              <a:buFont typeface="Wingdings" panose="05000000000000000000" pitchFamily="2" charset="2"/>
              <a:buChar char="q"/>
            </a:pPr>
            <a:r>
              <a:rPr lang="en-GB" dirty="0"/>
              <a:t>A Euler path is a path that starting and ending at the difference vertices and visits each edge only once. </a:t>
            </a:r>
          </a:p>
          <a:p>
            <a:pPr>
              <a:buFont typeface="Wingdings" panose="05000000000000000000" pitchFamily="2" charset="2"/>
              <a:buChar char="q"/>
            </a:pPr>
            <a:r>
              <a:rPr lang="en-GB" b="1" dirty="0"/>
              <a:t>Theorem 1</a:t>
            </a:r>
            <a:r>
              <a:rPr lang="en-GB" dirty="0"/>
              <a:t>: A connected graph has a Euler path but not a Euler circuit if and only if it has exactly two vertices of odd degree. </a:t>
            </a:r>
          </a:p>
          <a:p>
            <a:pPr>
              <a:buFont typeface="Wingdings" panose="05000000000000000000" pitchFamily="2" charset="2"/>
              <a:buChar char="q"/>
            </a:pPr>
            <a:r>
              <a:rPr lang="en-GB" b="1" dirty="0"/>
              <a:t>Example</a:t>
            </a:r>
            <a:r>
              <a:rPr lang="en-GB" dirty="0"/>
              <a:t>: Which graphs shown below have a Euler path?</a:t>
            </a:r>
          </a:p>
          <a:p>
            <a:pPr marL="0" indent="0">
              <a:buNone/>
            </a:pPr>
            <a:endParaRPr lang="en-US" dirty="0"/>
          </a:p>
        </p:txBody>
      </p:sp>
      <p:pic>
        <p:nvPicPr>
          <p:cNvPr id="5" name="Picture 4">
            <a:extLst>
              <a:ext uri="{FF2B5EF4-FFF2-40B4-BE49-F238E27FC236}">
                <a16:creationId xmlns:a16="http://schemas.microsoft.com/office/drawing/2014/main" id="{1FC8B329-F989-5E26-8A51-FBA8D48FDAAC}"/>
              </a:ext>
            </a:extLst>
          </p:cNvPr>
          <p:cNvPicPr>
            <a:picLocks noChangeAspect="1"/>
          </p:cNvPicPr>
          <p:nvPr/>
        </p:nvPicPr>
        <p:blipFill>
          <a:blip r:embed="rId2"/>
          <a:stretch>
            <a:fillRect/>
          </a:stretch>
        </p:blipFill>
        <p:spPr>
          <a:xfrm>
            <a:off x="1736642" y="2667000"/>
            <a:ext cx="6873958" cy="1654161"/>
          </a:xfrm>
          <a:prstGeom prst="rect">
            <a:avLst/>
          </a:prstGeom>
        </p:spPr>
      </p:pic>
      <p:sp>
        <p:nvSpPr>
          <p:cNvPr id="6" name="TextBox 5">
            <a:extLst>
              <a:ext uri="{FF2B5EF4-FFF2-40B4-BE49-F238E27FC236}">
                <a16:creationId xmlns:a16="http://schemas.microsoft.com/office/drawing/2014/main" id="{6DD24210-D76D-0265-C4E8-FD5B2FB41DCD}"/>
              </a:ext>
            </a:extLst>
          </p:cNvPr>
          <p:cNvSpPr txBox="1"/>
          <p:nvPr/>
        </p:nvSpPr>
        <p:spPr>
          <a:xfrm>
            <a:off x="1637306" y="4419600"/>
            <a:ext cx="7391400" cy="2031325"/>
          </a:xfrm>
          <a:prstGeom prst="rect">
            <a:avLst/>
          </a:prstGeom>
          <a:noFill/>
        </p:spPr>
        <p:txBody>
          <a:bodyPr wrap="square" rtlCol="0">
            <a:spAutoFit/>
          </a:bodyPr>
          <a:lstStyle/>
          <a:p>
            <a:pPr marL="285750" indent="-285750">
              <a:buFont typeface="Wingdings" panose="05000000000000000000" pitchFamily="2" charset="2"/>
              <a:buChar char="Ø"/>
            </a:pPr>
            <a:r>
              <a:rPr lang="en-GB" b="1" dirty="0"/>
              <a:t>G</a:t>
            </a:r>
            <a:r>
              <a:rPr lang="en-GB" dirty="0"/>
              <a:t> contain exactly two vertices of odd degree, there are b and d. Hence, it has a Euler path that must have b and d as its endpoints. </a:t>
            </a:r>
            <a:r>
              <a:rPr lang="en-GB" b="1" dirty="0"/>
              <a:t>The Euler path is d, a, b, c, d, b. </a:t>
            </a:r>
          </a:p>
          <a:p>
            <a:pPr marL="285750" indent="-285750">
              <a:buFont typeface="Wingdings" panose="05000000000000000000" pitchFamily="2" charset="2"/>
              <a:buChar char="Ø"/>
            </a:pPr>
            <a:r>
              <a:rPr lang="en-GB" b="1" dirty="0"/>
              <a:t>H</a:t>
            </a:r>
            <a:r>
              <a:rPr lang="en-GB" dirty="0"/>
              <a:t> also has exactly two vertices of odd degree, there are b and d. Hence, it has n Euler path that must have b and d as its endpoints. </a:t>
            </a:r>
            <a:r>
              <a:rPr lang="en-GB" b="1" dirty="0"/>
              <a:t>The Euler path is b, a, g, f, e, d, c, g, b, c, f, d. </a:t>
            </a:r>
          </a:p>
          <a:p>
            <a:pPr marL="285750" indent="-285750">
              <a:buFont typeface="Wingdings" panose="05000000000000000000" pitchFamily="2" charset="2"/>
              <a:buChar char="Ø"/>
            </a:pPr>
            <a:r>
              <a:rPr lang="en-GB" b="1" dirty="0"/>
              <a:t>I</a:t>
            </a:r>
            <a:r>
              <a:rPr lang="en-GB" dirty="0"/>
              <a:t> has </a:t>
            </a:r>
            <a:r>
              <a:rPr lang="en-GB" b="1" dirty="0"/>
              <a:t>no Euler path </a:t>
            </a:r>
            <a:r>
              <a:rPr lang="en-GB" dirty="0"/>
              <a:t>because it has six vertices of odd degree. </a:t>
            </a:r>
            <a:endParaRPr lang="en-MY" dirty="0"/>
          </a:p>
        </p:txBody>
      </p:sp>
    </p:spTree>
    <p:extLst>
      <p:ext uri="{BB962C8B-B14F-4D97-AF65-F5344CB8AC3E}">
        <p14:creationId xmlns:p14="http://schemas.microsoft.com/office/powerpoint/2010/main" val="2117663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par>
                          <p:cTn id="18" fill="hold">
                            <p:stCondLst>
                              <p:cond delay="500"/>
                            </p:stCondLst>
                            <p:childTnLst>
                              <p:par>
                                <p:cTn id="19" presetID="1" presetClass="entr" presetSubtype="0"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48260"/>
            <a:ext cx="7162800" cy="665480"/>
          </a:xfrm>
        </p:spPr>
        <p:txBody>
          <a:bodyPr/>
          <a:lstStyle/>
          <a:p>
            <a:r>
              <a:rPr lang="en-US" b="1" dirty="0"/>
              <a:t>EULER CIRCUIT</a:t>
            </a:r>
          </a:p>
        </p:txBody>
      </p:sp>
      <p:sp>
        <p:nvSpPr>
          <p:cNvPr id="3" name="Content Placeholder 2"/>
          <p:cNvSpPr>
            <a:spLocks noGrp="1"/>
          </p:cNvSpPr>
          <p:nvPr>
            <p:ph idx="1"/>
          </p:nvPr>
        </p:nvSpPr>
        <p:spPr>
          <a:xfrm>
            <a:off x="1253455" y="647700"/>
            <a:ext cx="7391400" cy="5562600"/>
          </a:xfrm>
        </p:spPr>
        <p:txBody>
          <a:bodyPr>
            <a:normAutofit/>
          </a:bodyPr>
          <a:lstStyle/>
          <a:p>
            <a:pPr>
              <a:buFont typeface="Wingdings" panose="05000000000000000000" pitchFamily="2" charset="2"/>
              <a:buChar char="q"/>
            </a:pPr>
            <a:r>
              <a:rPr lang="en-GB" dirty="0"/>
              <a:t>A Euler circuit is a circuit that starting and ending at the same vertex and visits each edge only once. </a:t>
            </a:r>
          </a:p>
          <a:p>
            <a:pPr>
              <a:buFont typeface="Wingdings" panose="05000000000000000000" pitchFamily="2" charset="2"/>
              <a:buChar char="q"/>
            </a:pPr>
            <a:r>
              <a:rPr lang="en-GB" b="1" dirty="0"/>
              <a:t>Theorem 2</a:t>
            </a:r>
            <a:r>
              <a:rPr lang="en-GB" dirty="0"/>
              <a:t>: A connected graph with at least two vertices has a Euler circuit if and only if each of its vertices has even degree. </a:t>
            </a:r>
          </a:p>
          <a:p>
            <a:pPr>
              <a:buFont typeface="Wingdings" panose="05000000000000000000" pitchFamily="2" charset="2"/>
              <a:buChar char="q"/>
            </a:pPr>
            <a:r>
              <a:rPr lang="en-GB" b="1" dirty="0"/>
              <a:t>Example</a:t>
            </a:r>
            <a:r>
              <a:rPr lang="en-GB" dirty="0"/>
              <a:t>: Which of the undirected graphs in below have a Euler circuit? Of those that do not, which have a Euler path?</a:t>
            </a:r>
            <a:endParaRPr lang="en-US" dirty="0"/>
          </a:p>
        </p:txBody>
      </p:sp>
      <p:sp>
        <p:nvSpPr>
          <p:cNvPr id="6" name="TextBox 5">
            <a:extLst>
              <a:ext uri="{FF2B5EF4-FFF2-40B4-BE49-F238E27FC236}">
                <a16:creationId xmlns:a16="http://schemas.microsoft.com/office/drawing/2014/main" id="{6DD24210-D76D-0265-C4E8-FD5B2FB41DCD}"/>
              </a:ext>
            </a:extLst>
          </p:cNvPr>
          <p:cNvSpPr txBox="1"/>
          <p:nvPr/>
        </p:nvSpPr>
        <p:spPr>
          <a:xfrm>
            <a:off x="1485900" y="4629709"/>
            <a:ext cx="7391400" cy="2031325"/>
          </a:xfrm>
          <a:prstGeom prst="rect">
            <a:avLst/>
          </a:prstGeom>
          <a:noFill/>
        </p:spPr>
        <p:txBody>
          <a:bodyPr wrap="square" rtlCol="0">
            <a:spAutoFit/>
          </a:bodyPr>
          <a:lstStyle/>
          <a:p>
            <a:pPr marL="285750" indent="-285750">
              <a:buFont typeface="Wingdings" panose="05000000000000000000" pitchFamily="2" charset="2"/>
              <a:buChar char="Ø"/>
            </a:pPr>
            <a:r>
              <a:rPr lang="en-GB" b="1" dirty="0"/>
              <a:t>G</a:t>
            </a:r>
            <a:r>
              <a:rPr lang="en-GB" dirty="0"/>
              <a:t> has a Euler circuit because all vertices have even degree. For example, a, b, e, d, c, e, a. </a:t>
            </a:r>
          </a:p>
          <a:p>
            <a:pPr marL="285750" indent="-285750">
              <a:buFont typeface="Wingdings" panose="05000000000000000000" pitchFamily="2" charset="2"/>
              <a:buChar char="Ø"/>
            </a:pPr>
            <a:r>
              <a:rPr lang="en-GB" b="1" dirty="0"/>
              <a:t>H</a:t>
            </a:r>
            <a:r>
              <a:rPr lang="en-GB" dirty="0"/>
              <a:t> has neither Euler circuit nor Euler path because the graph has four vertices of odd degree</a:t>
            </a:r>
            <a:r>
              <a:rPr lang="en-GB" b="1" dirty="0"/>
              <a:t>. </a:t>
            </a:r>
          </a:p>
          <a:p>
            <a:pPr marL="285750" indent="-285750">
              <a:buFont typeface="Wingdings" panose="05000000000000000000" pitchFamily="2" charset="2"/>
              <a:buChar char="Ø"/>
            </a:pPr>
            <a:r>
              <a:rPr lang="en-GB" b="1" dirty="0"/>
              <a:t>I</a:t>
            </a:r>
            <a:r>
              <a:rPr lang="en-GB" dirty="0"/>
              <a:t> has Euler path but not Euler circuit because has two vertices of odd degree, there are a and b. The Euler path is a, e, d, a, b, d, c, b.</a:t>
            </a:r>
            <a:endParaRPr lang="en-MY" dirty="0"/>
          </a:p>
        </p:txBody>
      </p:sp>
      <p:pic>
        <p:nvPicPr>
          <p:cNvPr id="7" name="Picture 6">
            <a:extLst>
              <a:ext uri="{FF2B5EF4-FFF2-40B4-BE49-F238E27FC236}">
                <a16:creationId xmlns:a16="http://schemas.microsoft.com/office/drawing/2014/main" id="{794D559D-309F-6508-A986-B711ED54A96D}"/>
              </a:ext>
            </a:extLst>
          </p:cNvPr>
          <p:cNvPicPr>
            <a:picLocks noChangeAspect="1"/>
          </p:cNvPicPr>
          <p:nvPr/>
        </p:nvPicPr>
        <p:blipFill>
          <a:blip r:embed="rId2"/>
          <a:stretch>
            <a:fillRect/>
          </a:stretch>
        </p:blipFill>
        <p:spPr>
          <a:xfrm>
            <a:off x="1713633" y="2876324"/>
            <a:ext cx="6211167" cy="1619476"/>
          </a:xfrm>
          <a:prstGeom prst="rect">
            <a:avLst/>
          </a:prstGeom>
        </p:spPr>
      </p:pic>
    </p:spTree>
    <p:extLst>
      <p:ext uri="{BB962C8B-B14F-4D97-AF65-F5344CB8AC3E}">
        <p14:creationId xmlns:p14="http://schemas.microsoft.com/office/powerpoint/2010/main" val="3975246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par>
                          <p:cTn id="18" fill="hold">
                            <p:stCondLst>
                              <p:cond delay="500"/>
                            </p:stCondLst>
                            <p:childTnLst>
                              <p:par>
                                <p:cTn id="19" presetID="1" presetClass="entr" presetSubtype="0"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6AFBC-EE39-4FF2-B589-4EAC6CF73BC8}"/>
              </a:ext>
            </a:extLst>
          </p:cNvPr>
          <p:cNvSpPr>
            <a:spLocks noGrp="1"/>
          </p:cNvSpPr>
          <p:nvPr>
            <p:ph type="title"/>
          </p:nvPr>
        </p:nvSpPr>
        <p:spPr/>
        <p:txBody>
          <a:bodyPr/>
          <a:lstStyle/>
          <a:p>
            <a:r>
              <a:rPr lang="en-US" dirty="0" err="1"/>
              <a:t>Definisi</a:t>
            </a:r>
            <a:r>
              <a:rPr lang="en-US" dirty="0"/>
              <a:t> </a:t>
            </a:r>
            <a:r>
              <a:rPr lang="en-US" dirty="0" err="1"/>
              <a:t>graf</a:t>
            </a:r>
            <a:endParaRPr lang="en-MY" dirty="0"/>
          </a:p>
        </p:txBody>
      </p:sp>
      <p:sp>
        <p:nvSpPr>
          <p:cNvPr id="3" name="Content Placeholder 2">
            <a:extLst>
              <a:ext uri="{FF2B5EF4-FFF2-40B4-BE49-F238E27FC236}">
                <a16:creationId xmlns:a16="http://schemas.microsoft.com/office/drawing/2014/main" id="{FA1E9B01-20CA-4AD4-BE74-C4F344A71FAE}"/>
              </a:ext>
            </a:extLst>
          </p:cNvPr>
          <p:cNvSpPr>
            <a:spLocks noGrp="1"/>
          </p:cNvSpPr>
          <p:nvPr>
            <p:ph idx="1"/>
          </p:nvPr>
        </p:nvSpPr>
        <p:spPr/>
        <p:txBody>
          <a:bodyPr/>
          <a:lstStyle/>
          <a:p>
            <a:r>
              <a:rPr lang="en-MY" b="0" i="0" dirty="0">
                <a:solidFill>
                  <a:srgbClr val="13343B"/>
                </a:solidFill>
                <a:effectLst/>
                <a:latin typeface="__fkGroteskNeue_a82850"/>
              </a:rPr>
              <a:t>Graf </a:t>
            </a:r>
            <a:r>
              <a:rPr lang="en-MY" b="0" i="0" dirty="0" err="1">
                <a:solidFill>
                  <a:srgbClr val="13343B"/>
                </a:solidFill>
                <a:effectLst/>
                <a:latin typeface="__fkGroteskNeue_a82850"/>
              </a:rPr>
              <a:t>dalam</a:t>
            </a:r>
            <a:r>
              <a:rPr lang="en-MY" b="0" i="0" dirty="0">
                <a:solidFill>
                  <a:srgbClr val="13343B"/>
                </a:solidFill>
                <a:effectLst/>
                <a:latin typeface="__fkGroteskNeue_a82850"/>
              </a:rPr>
              <a:t> </a:t>
            </a:r>
            <a:r>
              <a:rPr lang="en-MY" b="0" i="0" dirty="0" err="1">
                <a:solidFill>
                  <a:srgbClr val="13343B"/>
                </a:solidFill>
                <a:effectLst/>
                <a:latin typeface="__fkGroteskNeue_a82850"/>
              </a:rPr>
              <a:t>matematik</a:t>
            </a:r>
            <a:r>
              <a:rPr lang="en-MY" b="0" i="0" dirty="0">
                <a:solidFill>
                  <a:srgbClr val="13343B"/>
                </a:solidFill>
                <a:effectLst/>
                <a:latin typeface="__fkGroteskNeue_a82850"/>
              </a:rPr>
              <a:t> </a:t>
            </a:r>
            <a:r>
              <a:rPr lang="en-MY" b="0" i="0" dirty="0" err="1">
                <a:solidFill>
                  <a:srgbClr val="13343B"/>
                </a:solidFill>
                <a:effectLst/>
                <a:latin typeface="__fkGroteskNeue_a82850"/>
              </a:rPr>
              <a:t>adalah</a:t>
            </a:r>
            <a:r>
              <a:rPr lang="en-MY" b="0" i="0" dirty="0">
                <a:solidFill>
                  <a:srgbClr val="13343B"/>
                </a:solidFill>
                <a:effectLst/>
                <a:latin typeface="__fkGroteskNeue_a82850"/>
              </a:rPr>
              <a:t> </a:t>
            </a:r>
            <a:r>
              <a:rPr lang="en-MY" b="0" i="0" dirty="0" err="1">
                <a:solidFill>
                  <a:srgbClr val="13343B"/>
                </a:solidFill>
                <a:effectLst/>
                <a:latin typeface="__fkGroteskNeue_a82850"/>
              </a:rPr>
              <a:t>konsep</a:t>
            </a:r>
            <a:r>
              <a:rPr lang="en-MY" b="0" i="0" dirty="0">
                <a:solidFill>
                  <a:srgbClr val="13343B"/>
                </a:solidFill>
                <a:effectLst/>
                <a:latin typeface="__fkGroteskNeue_a82850"/>
              </a:rPr>
              <a:t> </a:t>
            </a:r>
            <a:r>
              <a:rPr lang="en-MY" b="0" i="0" dirty="0" err="1">
                <a:solidFill>
                  <a:srgbClr val="13343B"/>
                </a:solidFill>
                <a:effectLst/>
                <a:latin typeface="__fkGroteskNeue_a82850"/>
              </a:rPr>
              <a:t>asas</a:t>
            </a:r>
            <a:r>
              <a:rPr lang="en-MY" b="0" i="0" dirty="0">
                <a:solidFill>
                  <a:srgbClr val="13343B"/>
                </a:solidFill>
                <a:effectLst/>
                <a:latin typeface="__fkGroteskNeue_a82850"/>
              </a:rPr>
              <a:t> yang </a:t>
            </a:r>
            <a:r>
              <a:rPr lang="en-MY" b="0" i="0" dirty="0" err="1">
                <a:solidFill>
                  <a:srgbClr val="13343B"/>
                </a:solidFill>
                <a:effectLst/>
                <a:latin typeface="__fkGroteskNeue_a82850"/>
              </a:rPr>
              <a:t>digunakan</a:t>
            </a:r>
            <a:r>
              <a:rPr lang="en-MY" b="0" i="0" dirty="0">
                <a:solidFill>
                  <a:srgbClr val="13343B"/>
                </a:solidFill>
                <a:effectLst/>
                <a:latin typeface="__fkGroteskNeue_a82850"/>
              </a:rPr>
              <a:t> </a:t>
            </a:r>
            <a:r>
              <a:rPr lang="en-MY" b="0" i="0" dirty="0" err="1">
                <a:solidFill>
                  <a:srgbClr val="13343B"/>
                </a:solidFill>
                <a:effectLst/>
                <a:latin typeface="__fkGroteskNeue_a82850"/>
              </a:rPr>
              <a:t>untuk</a:t>
            </a:r>
            <a:r>
              <a:rPr lang="en-MY" b="0" i="0" dirty="0">
                <a:solidFill>
                  <a:srgbClr val="13343B"/>
                </a:solidFill>
                <a:effectLst/>
                <a:latin typeface="__fkGroteskNeue_a82850"/>
              </a:rPr>
              <a:t> </a:t>
            </a:r>
            <a:r>
              <a:rPr lang="en-MY" b="0" i="0" dirty="0" err="1">
                <a:solidFill>
                  <a:srgbClr val="13343B"/>
                </a:solidFill>
                <a:effectLst/>
                <a:latin typeface="__fkGroteskNeue_a82850"/>
              </a:rPr>
              <a:t>mewakili</a:t>
            </a:r>
            <a:r>
              <a:rPr lang="en-MY" b="0" i="0" dirty="0">
                <a:solidFill>
                  <a:srgbClr val="13343B"/>
                </a:solidFill>
                <a:effectLst/>
                <a:latin typeface="__fkGroteskNeue_a82850"/>
              </a:rPr>
              <a:t> </a:t>
            </a:r>
            <a:r>
              <a:rPr lang="en-MY" b="0" i="0" dirty="0" err="1">
                <a:solidFill>
                  <a:srgbClr val="13343B"/>
                </a:solidFill>
                <a:effectLst/>
                <a:latin typeface="__fkGroteskNeue_a82850"/>
              </a:rPr>
              <a:t>hubungan</a:t>
            </a:r>
            <a:r>
              <a:rPr lang="en-MY" b="0" i="0" dirty="0">
                <a:solidFill>
                  <a:srgbClr val="13343B"/>
                </a:solidFill>
                <a:effectLst/>
                <a:latin typeface="__fkGroteskNeue_a82850"/>
              </a:rPr>
              <a:t> </a:t>
            </a:r>
            <a:r>
              <a:rPr lang="en-MY" b="0" i="0" dirty="0" err="1">
                <a:solidFill>
                  <a:srgbClr val="13343B"/>
                </a:solidFill>
                <a:effectLst/>
                <a:latin typeface="__fkGroteskNeue_a82850"/>
              </a:rPr>
              <a:t>antara</a:t>
            </a:r>
            <a:r>
              <a:rPr lang="en-MY" b="0" i="0" dirty="0">
                <a:solidFill>
                  <a:srgbClr val="13343B"/>
                </a:solidFill>
                <a:effectLst/>
                <a:latin typeface="__fkGroteskNeue_a82850"/>
              </a:rPr>
              <a:t> </a:t>
            </a:r>
            <a:r>
              <a:rPr lang="en-MY" b="0" i="0" dirty="0" err="1">
                <a:solidFill>
                  <a:srgbClr val="13343B"/>
                </a:solidFill>
                <a:effectLst/>
                <a:latin typeface="__fkGroteskNeue_a82850"/>
              </a:rPr>
              <a:t>objek</a:t>
            </a:r>
            <a:r>
              <a:rPr lang="en-MY" b="0" i="0" dirty="0">
                <a:solidFill>
                  <a:srgbClr val="13343B"/>
                </a:solidFill>
                <a:effectLst/>
                <a:latin typeface="__fkGroteskNeue_a82850"/>
              </a:rPr>
              <a:t>. </a:t>
            </a:r>
            <a:r>
              <a:rPr lang="en-MY" b="0" i="0" dirty="0" err="1">
                <a:solidFill>
                  <a:srgbClr val="13343B"/>
                </a:solidFill>
                <a:effectLst/>
                <a:latin typeface="__fkGroteskNeue_a82850"/>
              </a:rPr>
              <a:t>Ia</a:t>
            </a:r>
            <a:r>
              <a:rPr lang="en-MY" b="0" i="0" dirty="0">
                <a:solidFill>
                  <a:srgbClr val="13343B"/>
                </a:solidFill>
                <a:effectLst/>
                <a:latin typeface="__fkGroteskNeue_a82850"/>
              </a:rPr>
              <a:t> </a:t>
            </a:r>
            <a:r>
              <a:rPr lang="en-MY" b="0" i="0" dirty="0" err="1">
                <a:solidFill>
                  <a:srgbClr val="13343B"/>
                </a:solidFill>
                <a:effectLst/>
                <a:latin typeface="__fkGroteskNeue_a82850"/>
              </a:rPr>
              <a:t>terdiri</a:t>
            </a:r>
            <a:r>
              <a:rPr lang="en-MY" b="0" i="0" dirty="0">
                <a:solidFill>
                  <a:srgbClr val="13343B"/>
                </a:solidFill>
                <a:effectLst/>
                <a:latin typeface="__fkGroteskNeue_a82850"/>
              </a:rPr>
              <a:t> </a:t>
            </a:r>
            <a:r>
              <a:rPr lang="en-MY" b="0" i="0" dirty="0" err="1">
                <a:solidFill>
                  <a:srgbClr val="13343B"/>
                </a:solidFill>
                <a:effectLst/>
                <a:latin typeface="__fkGroteskNeue_a82850"/>
              </a:rPr>
              <a:t>daripada</a:t>
            </a:r>
            <a:r>
              <a:rPr lang="en-MY" b="0" i="0" dirty="0">
                <a:solidFill>
                  <a:srgbClr val="13343B"/>
                </a:solidFill>
                <a:effectLst/>
                <a:latin typeface="__fkGroteskNeue_a82850"/>
              </a:rPr>
              <a:t> </a:t>
            </a:r>
            <a:r>
              <a:rPr lang="en-MY" b="0" i="0" dirty="0" err="1">
                <a:solidFill>
                  <a:srgbClr val="13343B"/>
                </a:solidFill>
                <a:effectLst/>
                <a:latin typeface="__fkGroteskNeue_a82850"/>
              </a:rPr>
              <a:t>titik</a:t>
            </a:r>
            <a:r>
              <a:rPr lang="en-MY" b="0" i="0" dirty="0">
                <a:solidFill>
                  <a:srgbClr val="13343B"/>
                </a:solidFill>
                <a:effectLst/>
                <a:latin typeface="__fkGroteskNeue_a82850"/>
              </a:rPr>
              <a:t> (nod) yang </a:t>
            </a:r>
            <a:r>
              <a:rPr lang="en-MY" b="0" i="0" dirty="0" err="1">
                <a:solidFill>
                  <a:srgbClr val="13343B"/>
                </a:solidFill>
                <a:effectLst/>
                <a:latin typeface="__fkGroteskNeue_a82850"/>
              </a:rPr>
              <a:t>disambung</a:t>
            </a:r>
            <a:r>
              <a:rPr lang="en-MY" b="0" i="0" dirty="0">
                <a:solidFill>
                  <a:srgbClr val="13343B"/>
                </a:solidFill>
                <a:effectLst/>
                <a:latin typeface="__fkGroteskNeue_a82850"/>
              </a:rPr>
              <a:t> oleh </a:t>
            </a:r>
            <a:r>
              <a:rPr lang="en-MY" b="0" i="0" dirty="0" err="1">
                <a:solidFill>
                  <a:srgbClr val="13343B"/>
                </a:solidFill>
                <a:effectLst/>
                <a:latin typeface="__fkGroteskNeue_a82850"/>
              </a:rPr>
              <a:t>hujung</a:t>
            </a:r>
            <a:r>
              <a:rPr lang="en-MY" b="0" i="0" dirty="0">
                <a:solidFill>
                  <a:srgbClr val="13343B"/>
                </a:solidFill>
                <a:effectLst/>
                <a:latin typeface="__fkGroteskNeue_a82850"/>
              </a:rPr>
              <a:t> (garis </a:t>
            </a:r>
            <a:r>
              <a:rPr lang="en-MY" b="0" i="0" dirty="0" err="1">
                <a:solidFill>
                  <a:srgbClr val="13343B"/>
                </a:solidFill>
                <a:effectLst/>
                <a:latin typeface="__fkGroteskNeue_a82850"/>
              </a:rPr>
              <a:t>atau</a:t>
            </a:r>
            <a:r>
              <a:rPr lang="en-MY" b="0" i="0" dirty="0">
                <a:solidFill>
                  <a:srgbClr val="13343B"/>
                </a:solidFill>
                <a:effectLst/>
                <a:latin typeface="__fkGroteskNeue_a82850"/>
              </a:rPr>
              <a:t> </a:t>
            </a:r>
            <a:r>
              <a:rPr lang="en-MY" b="0" i="0" dirty="0" err="1">
                <a:solidFill>
                  <a:srgbClr val="13343B"/>
                </a:solidFill>
                <a:effectLst/>
                <a:latin typeface="__fkGroteskNeue_a82850"/>
              </a:rPr>
              <a:t>lengkung</a:t>
            </a:r>
            <a:r>
              <a:rPr lang="en-MY" b="0" i="0" dirty="0">
                <a:solidFill>
                  <a:srgbClr val="13343B"/>
                </a:solidFill>
                <a:effectLst/>
                <a:latin typeface="__fkGroteskNeue_a82850"/>
              </a:rPr>
              <a:t>).</a:t>
            </a:r>
          </a:p>
          <a:p>
            <a:r>
              <a:rPr lang="en-MY" b="0" i="0" dirty="0" err="1">
                <a:solidFill>
                  <a:srgbClr val="13343B"/>
                </a:solidFill>
                <a:effectLst/>
                <a:latin typeface="__fkGroteskNeue_a82850"/>
              </a:rPr>
              <a:t>Titik</a:t>
            </a:r>
            <a:r>
              <a:rPr lang="en-MY" b="0" i="0" dirty="0">
                <a:solidFill>
                  <a:srgbClr val="13343B"/>
                </a:solidFill>
                <a:effectLst/>
                <a:latin typeface="__fkGroteskNeue_a82850"/>
              </a:rPr>
              <a:t> </a:t>
            </a:r>
            <a:r>
              <a:rPr lang="en-MY" b="0" i="0" dirty="0" err="1">
                <a:solidFill>
                  <a:srgbClr val="13343B"/>
                </a:solidFill>
                <a:effectLst/>
                <a:latin typeface="__fkGroteskNeue_a82850"/>
              </a:rPr>
              <a:t>mewakili</a:t>
            </a:r>
            <a:r>
              <a:rPr lang="en-MY" b="0" i="0" dirty="0">
                <a:solidFill>
                  <a:srgbClr val="13343B"/>
                </a:solidFill>
                <a:effectLst/>
                <a:latin typeface="__fkGroteskNeue_a82850"/>
              </a:rPr>
              <a:t> </a:t>
            </a:r>
            <a:r>
              <a:rPr lang="en-MY" b="0" i="0" dirty="0" err="1">
                <a:solidFill>
                  <a:srgbClr val="13343B"/>
                </a:solidFill>
                <a:effectLst/>
                <a:latin typeface="__fkGroteskNeue_a82850"/>
              </a:rPr>
              <a:t>entiti</a:t>
            </a:r>
            <a:r>
              <a:rPr lang="en-MY" b="0" i="0" dirty="0">
                <a:solidFill>
                  <a:srgbClr val="13343B"/>
                </a:solidFill>
                <a:effectLst/>
                <a:latin typeface="__fkGroteskNeue_a82850"/>
              </a:rPr>
              <a:t>, </a:t>
            </a:r>
            <a:r>
              <a:rPr lang="en-MY" b="0" i="0" dirty="0" err="1">
                <a:solidFill>
                  <a:srgbClr val="13343B"/>
                </a:solidFill>
                <a:effectLst/>
                <a:latin typeface="__fkGroteskNeue_a82850"/>
              </a:rPr>
              <a:t>manakala</a:t>
            </a:r>
            <a:r>
              <a:rPr lang="en-MY" b="0" i="0" dirty="0">
                <a:solidFill>
                  <a:srgbClr val="13343B"/>
                </a:solidFill>
                <a:effectLst/>
                <a:latin typeface="__fkGroteskNeue_a82850"/>
              </a:rPr>
              <a:t> </a:t>
            </a:r>
            <a:r>
              <a:rPr lang="en-MY" b="0" i="0" dirty="0" err="1">
                <a:solidFill>
                  <a:srgbClr val="13343B"/>
                </a:solidFill>
                <a:effectLst/>
                <a:latin typeface="__fkGroteskNeue_a82850"/>
              </a:rPr>
              <a:t>hujung</a:t>
            </a:r>
            <a:r>
              <a:rPr lang="en-MY" b="0" i="0" dirty="0">
                <a:solidFill>
                  <a:srgbClr val="13343B"/>
                </a:solidFill>
                <a:effectLst/>
                <a:latin typeface="__fkGroteskNeue_a82850"/>
              </a:rPr>
              <a:t> </a:t>
            </a:r>
            <a:r>
              <a:rPr lang="en-MY" b="0" i="0" dirty="0" err="1">
                <a:solidFill>
                  <a:srgbClr val="13343B"/>
                </a:solidFill>
                <a:effectLst/>
                <a:latin typeface="__fkGroteskNeue_a82850"/>
              </a:rPr>
              <a:t>menggambarkan</a:t>
            </a:r>
            <a:r>
              <a:rPr lang="en-MY" b="0" i="0" dirty="0">
                <a:solidFill>
                  <a:srgbClr val="13343B"/>
                </a:solidFill>
                <a:effectLst/>
                <a:latin typeface="__fkGroteskNeue_a82850"/>
              </a:rPr>
              <a:t> </a:t>
            </a:r>
            <a:r>
              <a:rPr lang="en-MY" b="0" i="0" dirty="0" err="1">
                <a:solidFill>
                  <a:srgbClr val="13343B"/>
                </a:solidFill>
                <a:effectLst/>
                <a:latin typeface="__fkGroteskNeue_a82850"/>
              </a:rPr>
              <a:t>hubungan</a:t>
            </a:r>
            <a:r>
              <a:rPr lang="en-MY" b="0" i="0" dirty="0">
                <a:solidFill>
                  <a:srgbClr val="13343B"/>
                </a:solidFill>
                <a:effectLst/>
                <a:latin typeface="__fkGroteskNeue_a82850"/>
              </a:rPr>
              <a:t> </a:t>
            </a:r>
            <a:r>
              <a:rPr lang="en-MY" b="0" i="0" dirty="0" err="1">
                <a:solidFill>
                  <a:srgbClr val="13343B"/>
                </a:solidFill>
                <a:effectLst/>
                <a:latin typeface="__fkGroteskNeue_a82850"/>
              </a:rPr>
              <a:t>antara</a:t>
            </a:r>
            <a:r>
              <a:rPr lang="en-MY" b="0" i="0" dirty="0">
                <a:solidFill>
                  <a:srgbClr val="13343B"/>
                </a:solidFill>
                <a:effectLst/>
                <a:latin typeface="__fkGroteskNeue_a82850"/>
              </a:rPr>
              <a:t> </a:t>
            </a:r>
            <a:r>
              <a:rPr lang="en-MY" b="0" i="0" dirty="0" err="1">
                <a:solidFill>
                  <a:srgbClr val="13343B"/>
                </a:solidFill>
                <a:effectLst/>
                <a:latin typeface="__fkGroteskNeue_a82850"/>
              </a:rPr>
              <a:t>entiti-entiti</a:t>
            </a:r>
            <a:r>
              <a:rPr lang="en-MY" b="0" i="0" dirty="0">
                <a:solidFill>
                  <a:srgbClr val="13343B"/>
                </a:solidFill>
                <a:effectLst/>
                <a:latin typeface="__fkGroteskNeue_a82850"/>
              </a:rPr>
              <a:t> </a:t>
            </a:r>
            <a:r>
              <a:rPr lang="en-MY" b="0" i="0" dirty="0" err="1">
                <a:solidFill>
                  <a:srgbClr val="13343B"/>
                </a:solidFill>
                <a:effectLst/>
                <a:latin typeface="__fkGroteskNeue_a82850"/>
              </a:rPr>
              <a:t>ini</a:t>
            </a:r>
            <a:r>
              <a:rPr lang="en-MY" b="0" i="0" dirty="0">
                <a:solidFill>
                  <a:srgbClr val="13343B"/>
                </a:solidFill>
                <a:effectLst/>
                <a:latin typeface="__fkGroteskNeue_a82850"/>
              </a:rPr>
              <a:t>. </a:t>
            </a:r>
          </a:p>
          <a:p>
            <a:r>
              <a:rPr lang="en-MY" b="0" i="0" dirty="0" err="1">
                <a:solidFill>
                  <a:srgbClr val="13343B"/>
                </a:solidFill>
                <a:effectLst/>
                <a:latin typeface="__fkGroteskNeue_a82850"/>
              </a:rPr>
              <a:t>Dalam</a:t>
            </a:r>
            <a:r>
              <a:rPr lang="en-MY" b="0" i="0" dirty="0">
                <a:solidFill>
                  <a:srgbClr val="13343B"/>
                </a:solidFill>
                <a:effectLst/>
                <a:latin typeface="__fkGroteskNeue_a82850"/>
              </a:rPr>
              <a:t> </a:t>
            </a:r>
            <a:r>
              <a:rPr lang="en-MY" b="0" i="0" dirty="0" err="1">
                <a:solidFill>
                  <a:srgbClr val="13343B"/>
                </a:solidFill>
                <a:effectLst/>
                <a:latin typeface="__fkGroteskNeue_a82850"/>
              </a:rPr>
              <a:t>terma</a:t>
            </a:r>
            <a:r>
              <a:rPr lang="en-MY" b="0" i="0" dirty="0">
                <a:solidFill>
                  <a:srgbClr val="13343B"/>
                </a:solidFill>
                <a:effectLst/>
                <a:latin typeface="__fkGroteskNeue_a82850"/>
              </a:rPr>
              <a:t> yang </a:t>
            </a:r>
            <a:r>
              <a:rPr lang="en-MY" b="0" i="0" dirty="0" err="1">
                <a:solidFill>
                  <a:srgbClr val="13343B"/>
                </a:solidFill>
                <a:effectLst/>
                <a:latin typeface="__fkGroteskNeue_a82850"/>
              </a:rPr>
              <a:t>lebih</a:t>
            </a:r>
            <a:r>
              <a:rPr lang="en-MY" b="0" i="0" dirty="0">
                <a:solidFill>
                  <a:srgbClr val="13343B"/>
                </a:solidFill>
                <a:effectLst/>
                <a:latin typeface="__fkGroteskNeue_a82850"/>
              </a:rPr>
              <a:t> </a:t>
            </a:r>
            <a:r>
              <a:rPr lang="en-MY" b="0" i="0" dirty="0" err="1">
                <a:solidFill>
                  <a:srgbClr val="13343B"/>
                </a:solidFill>
                <a:effectLst/>
                <a:latin typeface="__fkGroteskNeue_a82850"/>
              </a:rPr>
              <a:t>teknikal</a:t>
            </a:r>
            <a:r>
              <a:rPr lang="en-MY" b="0" i="0" dirty="0">
                <a:solidFill>
                  <a:srgbClr val="13343B"/>
                </a:solidFill>
                <a:effectLst/>
                <a:latin typeface="__fkGroteskNeue_a82850"/>
              </a:rPr>
              <a:t>, </a:t>
            </a:r>
            <a:r>
              <a:rPr lang="en-MY" b="0" i="0" dirty="0" err="1">
                <a:solidFill>
                  <a:srgbClr val="13343B"/>
                </a:solidFill>
                <a:effectLst/>
                <a:latin typeface="__fkGroteskNeue_a82850"/>
              </a:rPr>
              <a:t>graf</a:t>
            </a:r>
            <a:r>
              <a:rPr lang="en-MY" b="0" i="0" dirty="0">
                <a:solidFill>
                  <a:srgbClr val="13343B"/>
                </a:solidFill>
                <a:effectLst/>
                <a:latin typeface="__fkGroteskNeue_a82850"/>
              </a:rPr>
              <a:t> </a:t>
            </a:r>
            <a:r>
              <a:rPr lang="en-MY" b="0" i="0" dirty="0" err="1">
                <a:solidFill>
                  <a:srgbClr val="13343B"/>
                </a:solidFill>
                <a:effectLst/>
                <a:latin typeface="__fkGroteskNeue_a82850"/>
              </a:rPr>
              <a:t>ditakrifkan</a:t>
            </a:r>
            <a:r>
              <a:rPr lang="en-MY" b="0" i="0" dirty="0">
                <a:solidFill>
                  <a:srgbClr val="13343B"/>
                </a:solidFill>
                <a:effectLst/>
                <a:latin typeface="__fkGroteskNeue_a82850"/>
              </a:rPr>
              <a:t> </a:t>
            </a:r>
            <a:r>
              <a:rPr lang="en-MY" b="0" i="0" dirty="0" err="1">
                <a:solidFill>
                  <a:srgbClr val="13343B"/>
                </a:solidFill>
                <a:effectLst/>
                <a:latin typeface="__fkGroteskNeue_a82850"/>
              </a:rPr>
              <a:t>sebagai</a:t>
            </a:r>
            <a:r>
              <a:rPr lang="en-MY" b="0" i="0" dirty="0">
                <a:solidFill>
                  <a:srgbClr val="13343B"/>
                </a:solidFill>
                <a:effectLst/>
                <a:latin typeface="__fkGroteskNeue_a82850"/>
              </a:rPr>
              <a:t> G(E, V), di mana E </a:t>
            </a:r>
            <a:r>
              <a:rPr lang="en-MY" b="0" i="0" dirty="0" err="1">
                <a:solidFill>
                  <a:srgbClr val="13343B"/>
                </a:solidFill>
                <a:effectLst/>
                <a:latin typeface="__fkGroteskNeue_a82850"/>
              </a:rPr>
              <a:t>mewakili</a:t>
            </a:r>
            <a:r>
              <a:rPr lang="en-MY" b="0" i="0" dirty="0">
                <a:solidFill>
                  <a:srgbClr val="13343B"/>
                </a:solidFill>
                <a:effectLst/>
                <a:latin typeface="__fkGroteskNeue_a82850"/>
              </a:rPr>
              <a:t> set </a:t>
            </a:r>
            <a:r>
              <a:rPr lang="en-MY" b="0" i="0" dirty="0" err="1">
                <a:solidFill>
                  <a:srgbClr val="13343B"/>
                </a:solidFill>
                <a:effectLst/>
                <a:latin typeface="__fkGroteskNeue_a82850"/>
              </a:rPr>
              <a:t>hujung</a:t>
            </a:r>
            <a:r>
              <a:rPr lang="en-MY" b="0" i="0" dirty="0">
                <a:solidFill>
                  <a:srgbClr val="13343B"/>
                </a:solidFill>
                <a:effectLst/>
                <a:latin typeface="__fkGroteskNeue_a82850"/>
              </a:rPr>
              <a:t> dan V </a:t>
            </a:r>
            <a:r>
              <a:rPr lang="en-MY" b="0" i="0" dirty="0" err="1">
                <a:solidFill>
                  <a:srgbClr val="13343B"/>
                </a:solidFill>
                <a:effectLst/>
                <a:latin typeface="__fkGroteskNeue_a82850"/>
              </a:rPr>
              <a:t>mewakili</a:t>
            </a:r>
            <a:r>
              <a:rPr lang="en-MY" b="0" i="0" dirty="0">
                <a:solidFill>
                  <a:srgbClr val="13343B"/>
                </a:solidFill>
                <a:effectLst/>
                <a:latin typeface="__fkGroteskNeue_a82850"/>
              </a:rPr>
              <a:t> set </a:t>
            </a:r>
            <a:r>
              <a:rPr lang="en-MY" b="0" i="0" dirty="0" err="1">
                <a:solidFill>
                  <a:srgbClr val="13343B"/>
                </a:solidFill>
                <a:effectLst/>
                <a:latin typeface="__fkGroteskNeue_a82850"/>
              </a:rPr>
              <a:t>titik</a:t>
            </a:r>
            <a:r>
              <a:rPr lang="en-MY" b="0" i="0" dirty="0">
                <a:solidFill>
                  <a:srgbClr val="13343B"/>
                </a:solidFill>
                <a:effectLst/>
                <a:latin typeface="__fkGroteskNeue_a82850"/>
              </a:rPr>
              <a:t>. </a:t>
            </a:r>
          </a:p>
          <a:p>
            <a:r>
              <a:rPr lang="en-MY" b="0" i="0" dirty="0">
                <a:solidFill>
                  <a:srgbClr val="13343B"/>
                </a:solidFill>
                <a:effectLst/>
                <a:latin typeface="__fkGroteskNeue_a82850"/>
              </a:rPr>
              <a:t>Graf </a:t>
            </a:r>
            <a:r>
              <a:rPr lang="en-MY" b="0" i="0" dirty="0" err="1">
                <a:solidFill>
                  <a:srgbClr val="13343B"/>
                </a:solidFill>
                <a:effectLst/>
                <a:latin typeface="__fkGroteskNeue_a82850"/>
              </a:rPr>
              <a:t>boleh</a:t>
            </a:r>
            <a:r>
              <a:rPr lang="en-MY" b="0" i="0" dirty="0">
                <a:solidFill>
                  <a:srgbClr val="13343B"/>
                </a:solidFill>
                <a:effectLst/>
                <a:latin typeface="__fkGroteskNeue_a82850"/>
              </a:rPr>
              <a:t> </a:t>
            </a:r>
            <a:r>
              <a:rPr lang="en-MY" b="0" i="0" dirty="0" err="1">
                <a:solidFill>
                  <a:srgbClr val="13343B"/>
                </a:solidFill>
                <a:effectLst/>
                <a:latin typeface="__fkGroteskNeue_a82850"/>
              </a:rPr>
              <a:t>menjadi</a:t>
            </a:r>
            <a:r>
              <a:rPr lang="en-MY" b="0" i="0" dirty="0">
                <a:solidFill>
                  <a:srgbClr val="13343B"/>
                </a:solidFill>
                <a:effectLst/>
                <a:latin typeface="__fkGroteskNeue_a82850"/>
              </a:rPr>
              <a:t> </a:t>
            </a:r>
            <a:r>
              <a:rPr lang="en-MY" b="0" i="0" dirty="0" err="1">
                <a:solidFill>
                  <a:srgbClr val="13343B"/>
                </a:solidFill>
                <a:effectLst/>
                <a:latin typeface="__fkGroteskNeue_a82850"/>
              </a:rPr>
              <a:t>berarah</a:t>
            </a:r>
            <a:r>
              <a:rPr lang="en-MY" b="0" i="0" dirty="0">
                <a:solidFill>
                  <a:srgbClr val="13343B"/>
                </a:solidFill>
                <a:effectLst/>
                <a:latin typeface="__fkGroteskNeue_a82850"/>
              </a:rPr>
              <a:t> </a:t>
            </a:r>
            <a:r>
              <a:rPr lang="en-MY" b="0" i="0" dirty="0" err="1">
                <a:solidFill>
                  <a:srgbClr val="13343B"/>
                </a:solidFill>
                <a:effectLst/>
                <a:latin typeface="__fkGroteskNeue_a82850"/>
              </a:rPr>
              <a:t>atau</a:t>
            </a:r>
            <a:r>
              <a:rPr lang="en-MY" b="0" i="0" dirty="0">
                <a:solidFill>
                  <a:srgbClr val="13343B"/>
                </a:solidFill>
                <a:effectLst/>
                <a:latin typeface="__fkGroteskNeue_a82850"/>
              </a:rPr>
              <a:t> </a:t>
            </a:r>
            <a:r>
              <a:rPr lang="en-MY" b="0" i="0" dirty="0" err="1">
                <a:solidFill>
                  <a:srgbClr val="13343B"/>
                </a:solidFill>
                <a:effectLst/>
                <a:latin typeface="__fkGroteskNeue_a82850"/>
              </a:rPr>
              <a:t>tidak</a:t>
            </a:r>
            <a:r>
              <a:rPr lang="en-MY" b="0" i="0" dirty="0">
                <a:solidFill>
                  <a:srgbClr val="13343B"/>
                </a:solidFill>
                <a:effectLst/>
                <a:latin typeface="__fkGroteskNeue_a82850"/>
              </a:rPr>
              <a:t> </a:t>
            </a:r>
            <a:r>
              <a:rPr lang="en-MY" b="0" i="0" dirty="0" err="1">
                <a:solidFill>
                  <a:srgbClr val="13343B"/>
                </a:solidFill>
                <a:effectLst/>
                <a:latin typeface="__fkGroteskNeue_a82850"/>
              </a:rPr>
              <a:t>berarah</a:t>
            </a:r>
            <a:r>
              <a:rPr lang="en-MY" b="0" i="0" dirty="0">
                <a:solidFill>
                  <a:srgbClr val="13343B"/>
                </a:solidFill>
                <a:effectLst/>
                <a:latin typeface="__fkGroteskNeue_a82850"/>
              </a:rPr>
              <a:t> dan </a:t>
            </a:r>
            <a:r>
              <a:rPr lang="en-MY" b="0" i="0" dirty="0" err="1">
                <a:solidFill>
                  <a:srgbClr val="13343B"/>
                </a:solidFill>
                <a:effectLst/>
                <a:latin typeface="__fkGroteskNeue_a82850"/>
              </a:rPr>
              <a:t>digunakan</a:t>
            </a:r>
            <a:r>
              <a:rPr lang="en-MY" b="0" i="0" dirty="0">
                <a:solidFill>
                  <a:srgbClr val="13343B"/>
                </a:solidFill>
                <a:effectLst/>
                <a:latin typeface="__fkGroteskNeue_a82850"/>
              </a:rPr>
              <a:t> </a:t>
            </a:r>
            <a:r>
              <a:rPr lang="en-MY" b="0" i="0" dirty="0" err="1">
                <a:solidFill>
                  <a:srgbClr val="13343B"/>
                </a:solidFill>
                <a:effectLst/>
                <a:latin typeface="__fkGroteskNeue_a82850"/>
              </a:rPr>
              <a:t>dalam</a:t>
            </a:r>
            <a:r>
              <a:rPr lang="en-MY" b="0" i="0" dirty="0">
                <a:solidFill>
                  <a:srgbClr val="13343B"/>
                </a:solidFill>
                <a:effectLst/>
                <a:latin typeface="__fkGroteskNeue_a82850"/>
              </a:rPr>
              <a:t> </a:t>
            </a:r>
            <a:r>
              <a:rPr lang="en-MY" b="0" i="0" dirty="0" err="1">
                <a:solidFill>
                  <a:srgbClr val="13343B"/>
                </a:solidFill>
                <a:effectLst/>
                <a:latin typeface="__fkGroteskNeue_a82850"/>
              </a:rPr>
              <a:t>pelbagai</a:t>
            </a:r>
            <a:r>
              <a:rPr lang="en-MY" b="0" i="0" dirty="0">
                <a:solidFill>
                  <a:srgbClr val="13343B"/>
                </a:solidFill>
                <a:effectLst/>
                <a:latin typeface="__fkGroteskNeue_a82850"/>
              </a:rPr>
              <a:t> </a:t>
            </a:r>
            <a:r>
              <a:rPr lang="en-MY" b="0" i="0" dirty="0" err="1">
                <a:solidFill>
                  <a:srgbClr val="13343B"/>
                </a:solidFill>
                <a:effectLst/>
                <a:latin typeface="__fkGroteskNeue_a82850"/>
              </a:rPr>
              <a:t>aplikasi</a:t>
            </a:r>
            <a:r>
              <a:rPr lang="en-MY" b="0" i="0" dirty="0">
                <a:solidFill>
                  <a:srgbClr val="13343B"/>
                </a:solidFill>
                <a:effectLst/>
                <a:latin typeface="__fkGroteskNeue_a82850"/>
              </a:rPr>
              <a:t> </a:t>
            </a:r>
            <a:r>
              <a:rPr lang="en-MY" b="0" i="0" dirty="0" err="1">
                <a:solidFill>
                  <a:srgbClr val="13343B"/>
                </a:solidFill>
                <a:effectLst/>
                <a:latin typeface="__fkGroteskNeue_a82850"/>
              </a:rPr>
              <a:t>matematik</a:t>
            </a:r>
            <a:r>
              <a:rPr lang="en-MY" b="0" i="0" dirty="0">
                <a:solidFill>
                  <a:srgbClr val="13343B"/>
                </a:solidFill>
                <a:effectLst/>
                <a:latin typeface="__fkGroteskNeue_a82850"/>
              </a:rPr>
              <a:t>, </a:t>
            </a:r>
            <a:r>
              <a:rPr lang="en-MY" b="0" i="0" dirty="0" err="1">
                <a:solidFill>
                  <a:srgbClr val="13343B"/>
                </a:solidFill>
                <a:effectLst/>
                <a:latin typeface="__fkGroteskNeue_a82850"/>
              </a:rPr>
              <a:t>termasuk</a:t>
            </a:r>
            <a:r>
              <a:rPr lang="en-MY" b="0" i="0" dirty="0">
                <a:solidFill>
                  <a:srgbClr val="13343B"/>
                </a:solidFill>
                <a:effectLst/>
                <a:latin typeface="__fkGroteskNeue_a82850"/>
              </a:rPr>
              <a:t> sains </a:t>
            </a:r>
            <a:r>
              <a:rPr lang="en-MY" b="0" i="0" dirty="0" err="1">
                <a:solidFill>
                  <a:srgbClr val="13343B"/>
                </a:solidFill>
                <a:effectLst/>
                <a:latin typeface="__fkGroteskNeue_a82850"/>
              </a:rPr>
              <a:t>komputer</a:t>
            </a:r>
            <a:r>
              <a:rPr lang="en-MY" b="0" i="0" dirty="0">
                <a:solidFill>
                  <a:srgbClr val="13343B"/>
                </a:solidFill>
                <a:effectLst/>
                <a:latin typeface="__fkGroteskNeue_a82850"/>
              </a:rPr>
              <a:t> </a:t>
            </a:r>
            <a:r>
              <a:rPr lang="en-MY" b="0" i="0" dirty="0" err="1">
                <a:solidFill>
                  <a:srgbClr val="13343B"/>
                </a:solidFill>
                <a:effectLst/>
                <a:latin typeface="__fkGroteskNeue_a82850"/>
              </a:rPr>
              <a:t>untuk</a:t>
            </a:r>
            <a:r>
              <a:rPr lang="en-MY" b="0" i="0" dirty="0">
                <a:solidFill>
                  <a:srgbClr val="13343B"/>
                </a:solidFill>
                <a:effectLst/>
                <a:latin typeface="__fkGroteskNeue_a82850"/>
              </a:rPr>
              <a:t> </a:t>
            </a:r>
            <a:r>
              <a:rPr lang="en-MY" b="0" i="0" dirty="0" err="1">
                <a:solidFill>
                  <a:srgbClr val="13343B"/>
                </a:solidFill>
                <a:effectLst/>
                <a:latin typeface="__fkGroteskNeue_a82850"/>
              </a:rPr>
              <a:t>memodelkan</a:t>
            </a:r>
            <a:r>
              <a:rPr lang="en-MY" b="0" i="0" dirty="0">
                <a:solidFill>
                  <a:srgbClr val="13343B"/>
                </a:solidFill>
                <a:effectLst/>
                <a:latin typeface="__fkGroteskNeue_a82850"/>
              </a:rPr>
              <a:t> </a:t>
            </a:r>
            <a:r>
              <a:rPr lang="en-MY" b="0" i="0" dirty="0" err="1">
                <a:solidFill>
                  <a:srgbClr val="13343B"/>
                </a:solidFill>
                <a:effectLst/>
                <a:latin typeface="__fkGroteskNeue_a82850"/>
              </a:rPr>
              <a:t>aliran</a:t>
            </a:r>
            <a:r>
              <a:rPr lang="en-MY" b="0" i="0" dirty="0">
                <a:solidFill>
                  <a:srgbClr val="13343B"/>
                </a:solidFill>
                <a:effectLst/>
                <a:latin typeface="__fkGroteskNeue_a82850"/>
              </a:rPr>
              <a:t> </a:t>
            </a:r>
            <a:r>
              <a:rPr lang="en-MY" b="0" i="0" dirty="0" err="1">
                <a:solidFill>
                  <a:srgbClr val="13343B"/>
                </a:solidFill>
                <a:effectLst/>
                <a:latin typeface="__fkGroteskNeue_a82850"/>
              </a:rPr>
              <a:t>komputasi</a:t>
            </a:r>
            <a:r>
              <a:rPr lang="en-MY" b="0" i="0" dirty="0">
                <a:solidFill>
                  <a:srgbClr val="13343B"/>
                </a:solidFill>
                <a:effectLst/>
                <a:latin typeface="__fkGroteskNeue_a82850"/>
              </a:rPr>
              <a:t>.</a:t>
            </a:r>
            <a:endParaRPr lang="en-MY" dirty="0"/>
          </a:p>
        </p:txBody>
      </p:sp>
    </p:spTree>
    <p:extLst>
      <p:ext uri="{BB962C8B-B14F-4D97-AF65-F5344CB8AC3E}">
        <p14:creationId xmlns:p14="http://schemas.microsoft.com/office/powerpoint/2010/main" val="5811448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48260"/>
            <a:ext cx="7162800" cy="665480"/>
          </a:xfrm>
        </p:spPr>
        <p:txBody>
          <a:bodyPr>
            <a:normAutofit/>
          </a:bodyPr>
          <a:lstStyle/>
          <a:p>
            <a:r>
              <a:rPr lang="en-US" sz="2800" b="1" dirty="0"/>
              <a:t>HAMILTON PATH AND HAMILTON CIRCUIT</a:t>
            </a:r>
          </a:p>
        </p:txBody>
      </p:sp>
      <p:sp>
        <p:nvSpPr>
          <p:cNvPr id="3" name="Content Placeholder 2"/>
          <p:cNvSpPr>
            <a:spLocks noGrp="1"/>
          </p:cNvSpPr>
          <p:nvPr>
            <p:ph idx="1"/>
          </p:nvPr>
        </p:nvSpPr>
        <p:spPr>
          <a:xfrm>
            <a:off x="1253455" y="647700"/>
            <a:ext cx="7391400" cy="5562600"/>
          </a:xfrm>
        </p:spPr>
        <p:txBody>
          <a:bodyPr>
            <a:normAutofit/>
          </a:bodyPr>
          <a:lstStyle/>
          <a:p>
            <a:pPr>
              <a:buFont typeface="Wingdings" panose="05000000000000000000" pitchFamily="2" charset="2"/>
              <a:buChar char="q"/>
            </a:pPr>
            <a:r>
              <a:rPr lang="en-GB" b="1" dirty="0"/>
              <a:t>Hamilton path </a:t>
            </a:r>
            <a:r>
              <a:rPr lang="en-GB" dirty="0"/>
              <a:t>is a path that starting and ending at the difference vertices and passes through every vertex exactly once.</a:t>
            </a:r>
          </a:p>
          <a:p>
            <a:pPr>
              <a:buFont typeface="Wingdings" panose="05000000000000000000" pitchFamily="2" charset="2"/>
              <a:buChar char="q"/>
            </a:pPr>
            <a:r>
              <a:rPr lang="en-GB" b="1" dirty="0"/>
              <a:t>Hamilton circuit </a:t>
            </a:r>
            <a:r>
              <a:rPr lang="en-GB" dirty="0"/>
              <a:t>is a circuit that starting and ending at the same vertex and passes through every vertex exactly once.  </a:t>
            </a:r>
          </a:p>
          <a:p>
            <a:pPr>
              <a:buFont typeface="Wingdings" panose="05000000000000000000" pitchFamily="2" charset="2"/>
              <a:buChar char="q"/>
            </a:pPr>
            <a:r>
              <a:rPr lang="en-GB" dirty="0"/>
              <a:t>A graph with a vertex of degree one cannot have a Hamilton circuit.</a:t>
            </a:r>
          </a:p>
          <a:p>
            <a:pPr>
              <a:buFont typeface="Wingdings" panose="05000000000000000000" pitchFamily="2" charset="2"/>
              <a:buChar char="q"/>
            </a:pPr>
            <a:r>
              <a:rPr lang="en-GB" b="1" dirty="0"/>
              <a:t>Example</a:t>
            </a:r>
            <a:r>
              <a:rPr lang="en-GB" dirty="0"/>
              <a:t>: Which of the simple graph below have a Hamilton circuit or, if not, a Hamilton path?</a:t>
            </a:r>
            <a:endParaRPr lang="en-US" dirty="0"/>
          </a:p>
        </p:txBody>
      </p:sp>
      <p:sp>
        <p:nvSpPr>
          <p:cNvPr id="6" name="TextBox 5">
            <a:extLst>
              <a:ext uri="{FF2B5EF4-FFF2-40B4-BE49-F238E27FC236}">
                <a16:creationId xmlns:a16="http://schemas.microsoft.com/office/drawing/2014/main" id="{6DD24210-D76D-0265-C4E8-FD5B2FB41DCD}"/>
              </a:ext>
            </a:extLst>
          </p:cNvPr>
          <p:cNvSpPr txBox="1"/>
          <p:nvPr/>
        </p:nvSpPr>
        <p:spPr>
          <a:xfrm>
            <a:off x="1637950" y="5009971"/>
            <a:ext cx="7391400" cy="1200329"/>
          </a:xfrm>
          <a:prstGeom prst="rect">
            <a:avLst/>
          </a:prstGeom>
          <a:noFill/>
        </p:spPr>
        <p:txBody>
          <a:bodyPr wrap="square" rtlCol="0">
            <a:spAutoFit/>
          </a:bodyPr>
          <a:lstStyle/>
          <a:p>
            <a:pPr marL="285750" indent="-285750">
              <a:buFont typeface="Wingdings" panose="05000000000000000000" pitchFamily="2" charset="2"/>
              <a:buChar char="Ø"/>
            </a:pPr>
            <a:r>
              <a:rPr lang="en-GB" dirty="0"/>
              <a:t>Graph G has a Hamilton circuit: a, b, c, d, e.  </a:t>
            </a:r>
          </a:p>
          <a:p>
            <a:pPr marL="285750" indent="-285750">
              <a:buFont typeface="Wingdings" panose="05000000000000000000" pitchFamily="2" charset="2"/>
              <a:buChar char="Ø"/>
            </a:pPr>
            <a:r>
              <a:rPr lang="en-GB" dirty="0"/>
              <a:t>Graph H does not have Hamilton circuit but has a Hamilton path, namely a, b, c, d.</a:t>
            </a:r>
            <a:r>
              <a:rPr lang="en-GB" b="1" dirty="0"/>
              <a:t> </a:t>
            </a:r>
          </a:p>
          <a:p>
            <a:pPr marL="285750" indent="-285750">
              <a:buFont typeface="Wingdings" panose="05000000000000000000" pitchFamily="2" charset="2"/>
              <a:buChar char="Ø"/>
            </a:pPr>
            <a:r>
              <a:rPr lang="en-GB" dirty="0"/>
              <a:t>Graph I has neither a Hamilton circuit nor a Hamilton path.</a:t>
            </a:r>
            <a:endParaRPr lang="en-MY" dirty="0"/>
          </a:p>
        </p:txBody>
      </p:sp>
      <p:pic>
        <p:nvPicPr>
          <p:cNvPr id="5" name="Picture 4">
            <a:extLst>
              <a:ext uri="{FF2B5EF4-FFF2-40B4-BE49-F238E27FC236}">
                <a16:creationId xmlns:a16="http://schemas.microsoft.com/office/drawing/2014/main" id="{397347CE-9FBC-CFC8-D84D-C89DD973AAAF}"/>
              </a:ext>
            </a:extLst>
          </p:cNvPr>
          <p:cNvPicPr>
            <a:picLocks noChangeAspect="1"/>
          </p:cNvPicPr>
          <p:nvPr/>
        </p:nvPicPr>
        <p:blipFill>
          <a:blip r:embed="rId2"/>
          <a:stretch>
            <a:fillRect/>
          </a:stretch>
        </p:blipFill>
        <p:spPr>
          <a:xfrm>
            <a:off x="1699705" y="3581400"/>
            <a:ext cx="5158295" cy="1325067"/>
          </a:xfrm>
          <a:prstGeom prst="rect">
            <a:avLst/>
          </a:prstGeom>
        </p:spPr>
      </p:pic>
    </p:spTree>
    <p:extLst>
      <p:ext uri="{BB962C8B-B14F-4D97-AF65-F5344CB8AC3E}">
        <p14:creationId xmlns:p14="http://schemas.microsoft.com/office/powerpoint/2010/main" val="935552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924800" cy="609282"/>
          </a:xfrm>
        </p:spPr>
        <p:txBody>
          <a:bodyPr>
            <a:normAutofit fontScale="90000"/>
          </a:bodyPr>
          <a:lstStyle/>
          <a:p>
            <a:pPr algn="ctr"/>
            <a:r>
              <a:rPr lang="en-US" dirty="0"/>
              <a:t>EXERCISE 5</a:t>
            </a:r>
          </a:p>
        </p:txBody>
      </p:sp>
      <p:sp>
        <p:nvSpPr>
          <p:cNvPr id="3" name="Content Placeholder 2"/>
          <p:cNvSpPr>
            <a:spLocks noGrp="1"/>
          </p:cNvSpPr>
          <p:nvPr>
            <p:ph idx="1"/>
          </p:nvPr>
        </p:nvSpPr>
        <p:spPr>
          <a:xfrm>
            <a:off x="946205" y="837882"/>
            <a:ext cx="8077200" cy="5867400"/>
          </a:xfrm>
        </p:spPr>
        <p:txBody>
          <a:bodyPr/>
          <a:lstStyle/>
          <a:p>
            <a:pPr marL="804863" indent="-360363">
              <a:buNone/>
            </a:pPr>
            <a:r>
              <a:rPr lang="en-US" dirty="0"/>
              <a:t>1.	Determine whether the following graphs are Euler path or Euler circuit. Construct the Euler path or Euler circuit if it exists.</a:t>
            </a:r>
          </a:p>
          <a:p>
            <a:pPr marL="0" indent="0">
              <a:buNone/>
            </a:pPr>
            <a:r>
              <a:rPr lang="en-US" dirty="0"/>
              <a:t>	a)					    b)                                c)</a:t>
            </a:r>
          </a:p>
          <a:p>
            <a:endParaRPr lang="en-US" dirty="0"/>
          </a:p>
          <a:p>
            <a:endParaRPr lang="en-US" dirty="0"/>
          </a:p>
          <a:p>
            <a:endParaRPr lang="en-US" dirty="0"/>
          </a:p>
          <a:p>
            <a:endParaRPr lang="en-US" dirty="0"/>
          </a:p>
          <a:p>
            <a:pPr marL="0" indent="0">
              <a:buNone/>
            </a:pPr>
            <a:r>
              <a:rPr lang="en-US" dirty="0"/>
              <a:t>   </a:t>
            </a:r>
          </a:p>
          <a:p>
            <a:pPr marL="0" indent="0">
              <a:buNone/>
            </a:pPr>
            <a:endParaRPr lang="en-US" dirty="0"/>
          </a:p>
          <a:p>
            <a:pPr marL="0" indent="0">
              <a:buNone/>
            </a:pPr>
            <a:r>
              <a:rPr lang="en-US" dirty="0"/>
              <a:t>      d)					                    e)</a:t>
            </a:r>
          </a:p>
          <a:p>
            <a:endParaRPr lang="en-US" dirty="0"/>
          </a:p>
          <a:p>
            <a:endParaRPr lang="en-US" dirty="0"/>
          </a:p>
          <a:p>
            <a:endParaRPr lang="en-US" dirty="0"/>
          </a:p>
          <a:p>
            <a:endParaRPr lang="en-US" dirty="0"/>
          </a:p>
          <a:p>
            <a:endParaRPr lang="en-US" dirty="0"/>
          </a:p>
          <a:p>
            <a:endParaRPr lang="en-US" dirty="0"/>
          </a:p>
        </p:txBody>
      </p:sp>
      <p:pic>
        <p:nvPicPr>
          <p:cNvPr id="5" name="Picture 4">
            <a:extLst>
              <a:ext uri="{FF2B5EF4-FFF2-40B4-BE49-F238E27FC236}">
                <a16:creationId xmlns:a16="http://schemas.microsoft.com/office/drawing/2014/main" id="{00844248-3854-53C0-8AEB-E332ED0D9B47}"/>
              </a:ext>
            </a:extLst>
          </p:cNvPr>
          <p:cNvPicPr>
            <a:picLocks noChangeAspect="1"/>
          </p:cNvPicPr>
          <p:nvPr/>
        </p:nvPicPr>
        <p:blipFill>
          <a:blip r:embed="rId2"/>
          <a:stretch>
            <a:fillRect/>
          </a:stretch>
        </p:blipFill>
        <p:spPr>
          <a:xfrm>
            <a:off x="1828800" y="1715819"/>
            <a:ext cx="1828800" cy="1492898"/>
          </a:xfrm>
          <a:prstGeom prst="rect">
            <a:avLst/>
          </a:prstGeom>
        </p:spPr>
      </p:pic>
      <p:pic>
        <p:nvPicPr>
          <p:cNvPr id="7" name="Picture 6">
            <a:extLst>
              <a:ext uri="{FF2B5EF4-FFF2-40B4-BE49-F238E27FC236}">
                <a16:creationId xmlns:a16="http://schemas.microsoft.com/office/drawing/2014/main" id="{6ACE2CA6-8471-5070-B1F3-7558A1757A4A}"/>
              </a:ext>
            </a:extLst>
          </p:cNvPr>
          <p:cNvPicPr>
            <a:picLocks noChangeAspect="1"/>
          </p:cNvPicPr>
          <p:nvPr/>
        </p:nvPicPr>
        <p:blipFill>
          <a:blip r:embed="rId3"/>
          <a:stretch>
            <a:fillRect/>
          </a:stretch>
        </p:blipFill>
        <p:spPr>
          <a:xfrm>
            <a:off x="5284450" y="4633512"/>
            <a:ext cx="3124199" cy="1769229"/>
          </a:xfrm>
          <a:prstGeom prst="rect">
            <a:avLst/>
          </a:prstGeom>
        </p:spPr>
      </p:pic>
      <p:pic>
        <p:nvPicPr>
          <p:cNvPr id="8" name="Picture 7">
            <a:extLst>
              <a:ext uri="{FF2B5EF4-FFF2-40B4-BE49-F238E27FC236}">
                <a16:creationId xmlns:a16="http://schemas.microsoft.com/office/drawing/2014/main" id="{1139D08C-14A2-8043-9993-8712876F36E9}"/>
              </a:ext>
            </a:extLst>
          </p:cNvPr>
          <p:cNvPicPr>
            <a:picLocks noChangeAspect="1"/>
          </p:cNvPicPr>
          <p:nvPr/>
        </p:nvPicPr>
        <p:blipFill rotWithShape="1">
          <a:blip r:embed="rId4">
            <a:extLst>
              <a:ext uri="{28A0092B-C50C-407E-A947-70E740481C1C}">
                <a14:useLocalDpi xmlns:a14="http://schemas.microsoft.com/office/drawing/2010/main" val="0"/>
              </a:ext>
            </a:extLst>
          </a:blip>
          <a:srcRect t="10872"/>
          <a:stretch/>
        </p:blipFill>
        <p:spPr bwMode="auto">
          <a:xfrm>
            <a:off x="1692302" y="4648200"/>
            <a:ext cx="2971801" cy="1749647"/>
          </a:xfrm>
          <a:prstGeom prst="rect">
            <a:avLst/>
          </a:prstGeom>
          <a:ln>
            <a:noFill/>
          </a:ln>
          <a:extLst>
            <a:ext uri="{53640926-AAD7-44D8-BBD7-CCE9431645EC}">
              <a14:shadowObscured xmlns:a14="http://schemas.microsoft.com/office/drawing/2010/main"/>
            </a:ext>
          </a:extLst>
        </p:spPr>
      </p:pic>
      <p:pic>
        <p:nvPicPr>
          <p:cNvPr id="10" name="Picture 9">
            <a:extLst>
              <a:ext uri="{FF2B5EF4-FFF2-40B4-BE49-F238E27FC236}">
                <a16:creationId xmlns:a16="http://schemas.microsoft.com/office/drawing/2014/main" id="{4BB9C25A-172E-0E3E-AAF0-23417A245706}"/>
              </a:ext>
            </a:extLst>
          </p:cNvPr>
          <p:cNvPicPr>
            <a:picLocks noChangeAspect="1"/>
          </p:cNvPicPr>
          <p:nvPr/>
        </p:nvPicPr>
        <p:blipFill>
          <a:blip r:embed="rId5"/>
          <a:stretch>
            <a:fillRect/>
          </a:stretch>
        </p:blipFill>
        <p:spPr>
          <a:xfrm>
            <a:off x="4304255" y="1590818"/>
            <a:ext cx="1771830" cy="1962761"/>
          </a:xfrm>
          <a:prstGeom prst="rect">
            <a:avLst/>
          </a:prstGeom>
        </p:spPr>
      </p:pic>
      <p:pic>
        <p:nvPicPr>
          <p:cNvPr id="12" name="Picture 11">
            <a:extLst>
              <a:ext uri="{FF2B5EF4-FFF2-40B4-BE49-F238E27FC236}">
                <a16:creationId xmlns:a16="http://schemas.microsoft.com/office/drawing/2014/main" id="{EDC75732-3A49-9C4D-D350-0FB42F71E122}"/>
              </a:ext>
            </a:extLst>
          </p:cNvPr>
          <p:cNvPicPr>
            <a:picLocks noChangeAspect="1"/>
          </p:cNvPicPr>
          <p:nvPr/>
        </p:nvPicPr>
        <p:blipFill>
          <a:blip r:embed="rId6"/>
          <a:stretch>
            <a:fillRect/>
          </a:stretch>
        </p:blipFill>
        <p:spPr>
          <a:xfrm>
            <a:off x="6579473" y="1664763"/>
            <a:ext cx="2215701" cy="2145237"/>
          </a:xfrm>
          <a:prstGeom prst="rect">
            <a:avLst/>
          </a:prstGeom>
        </p:spPr>
      </p:pic>
    </p:spTree>
    <p:extLst>
      <p:ext uri="{BB962C8B-B14F-4D97-AF65-F5344CB8AC3E}">
        <p14:creationId xmlns:p14="http://schemas.microsoft.com/office/powerpoint/2010/main" val="31024267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924800" cy="609282"/>
          </a:xfrm>
        </p:spPr>
        <p:txBody>
          <a:bodyPr>
            <a:normAutofit fontScale="90000"/>
          </a:bodyPr>
          <a:lstStyle/>
          <a:p>
            <a:pPr algn="ctr"/>
            <a:r>
              <a:rPr lang="en-US" dirty="0"/>
              <a:t>EXERCISE 5</a:t>
            </a:r>
          </a:p>
        </p:txBody>
      </p:sp>
      <p:sp>
        <p:nvSpPr>
          <p:cNvPr id="3" name="Content Placeholder 2"/>
          <p:cNvSpPr>
            <a:spLocks noGrp="1"/>
          </p:cNvSpPr>
          <p:nvPr>
            <p:ph idx="1"/>
          </p:nvPr>
        </p:nvSpPr>
        <p:spPr>
          <a:xfrm>
            <a:off x="946205" y="837882"/>
            <a:ext cx="8077200" cy="5867400"/>
          </a:xfrm>
        </p:spPr>
        <p:txBody>
          <a:bodyPr/>
          <a:lstStyle/>
          <a:p>
            <a:pPr marL="804863" indent="-444500">
              <a:buNone/>
            </a:pPr>
            <a:r>
              <a:rPr lang="en-US" dirty="0"/>
              <a:t>2.	Determine whether the following graphs are Hamilton circuit. If no Hamilton circuit, then determine whether it is Hamilton path. Construct the circuit or path if it exists.</a:t>
            </a:r>
          </a:p>
          <a:p>
            <a:pPr marL="0" indent="0">
              <a:buNone/>
            </a:pPr>
            <a:r>
              <a:rPr lang="en-US" dirty="0"/>
              <a:t>	a)					                      b)</a:t>
            </a:r>
          </a:p>
          <a:p>
            <a:endParaRPr lang="en-US" dirty="0"/>
          </a:p>
          <a:p>
            <a:endParaRPr lang="en-US" dirty="0"/>
          </a:p>
          <a:p>
            <a:endParaRPr lang="en-US" dirty="0"/>
          </a:p>
          <a:p>
            <a:endParaRPr lang="en-US" dirty="0"/>
          </a:p>
          <a:p>
            <a:pPr marL="0" indent="0">
              <a:buNone/>
            </a:pPr>
            <a:r>
              <a:rPr lang="en-US" dirty="0"/>
              <a:t>   </a:t>
            </a:r>
          </a:p>
          <a:p>
            <a:pPr marL="0" indent="0">
              <a:buNone/>
            </a:pPr>
            <a:r>
              <a:rPr lang="en-US" dirty="0"/>
              <a:t>      c)					                    d)</a:t>
            </a:r>
          </a:p>
          <a:p>
            <a:endParaRPr lang="en-US" dirty="0"/>
          </a:p>
          <a:p>
            <a:endParaRPr lang="en-US" dirty="0"/>
          </a:p>
          <a:p>
            <a:endParaRPr lang="en-US" dirty="0"/>
          </a:p>
          <a:p>
            <a:endParaRPr lang="en-US" dirty="0"/>
          </a:p>
          <a:p>
            <a:endParaRPr lang="en-US" dirty="0"/>
          </a:p>
          <a:p>
            <a:endParaRPr lang="en-US" dirty="0"/>
          </a:p>
        </p:txBody>
      </p:sp>
      <p:pic>
        <p:nvPicPr>
          <p:cNvPr id="7" name="Picture 6">
            <a:extLst>
              <a:ext uri="{FF2B5EF4-FFF2-40B4-BE49-F238E27FC236}">
                <a16:creationId xmlns:a16="http://schemas.microsoft.com/office/drawing/2014/main" id="{6ACE2CA6-8471-5070-B1F3-7558A1757A4A}"/>
              </a:ext>
            </a:extLst>
          </p:cNvPr>
          <p:cNvPicPr>
            <a:picLocks noChangeAspect="1"/>
          </p:cNvPicPr>
          <p:nvPr/>
        </p:nvPicPr>
        <p:blipFill>
          <a:blip r:embed="rId2"/>
          <a:stretch>
            <a:fillRect/>
          </a:stretch>
        </p:blipFill>
        <p:spPr>
          <a:xfrm>
            <a:off x="1768163" y="1986274"/>
            <a:ext cx="3124199" cy="1769229"/>
          </a:xfrm>
          <a:prstGeom prst="rect">
            <a:avLst/>
          </a:prstGeom>
        </p:spPr>
      </p:pic>
      <p:pic>
        <p:nvPicPr>
          <p:cNvPr id="10" name="Picture 9">
            <a:extLst>
              <a:ext uri="{FF2B5EF4-FFF2-40B4-BE49-F238E27FC236}">
                <a16:creationId xmlns:a16="http://schemas.microsoft.com/office/drawing/2014/main" id="{4BB9C25A-172E-0E3E-AAF0-23417A245706}"/>
              </a:ext>
            </a:extLst>
          </p:cNvPr>
          <p:cNvPicPr>
            <a:picLocks noChangeAspect="1"/>
          </p:cNvPicPr>
          <p:nvPr/>
        </p:nvPicPr>
        <p:blipFill>
          <a:blip r:embed="rId3"/>
          <a:stretch>
            <a:fillRect/>
          </a:stretch>
        </p:blipFill>
        <p:spPr>
          <a:xfrm>
            <a:off x="1759774" y="4495800"/>
            <a:ext cx="1771830" cy="1962761"/>
          </a:xfrm>
          <a:prstGeom prst="rect">
            <a:avLst/>
          </a:prstGeom>
        </p:spPr>
      </p:pic>
      <p:pic>
        <p:nvPicPr>
          <p:cNvPr id="12" name="Picture 11">
            <a:extLst>
              <a:ext uri="{FF2B5EF4-FFF2-40B4-BE49-F238E27FC236}">
                <a16:creationId xmlns:a16="http://schemas.microsoft.com/office/drawing/2014/main" id="{EDC75732-3A49-9C4D-D350-0FB42F71E122}"/>
              </a:ext>
            </a:extLst>
          </p:cNvPr>
          <p:cNvPicPr>
            <a:picLocks noChangeAspect="1"/>
          </p:cNvPicPr>
          <p:nvPr/>
        </p:nvPicPr>
        <p:blipFill>
          <a:blip r:embed="rId4"/>
          <a:stretch>
            <a:fillRect/>
          </a:stretch>
        </p:blipFill>
        <p:spPr>
          <a:xfrm>
            <a:off x="5601348" y="1986274"/>
            <a:ext cx="2215701" cy="2145237"/>
          </a:xfrm>
          <a:prstGeom prst="rect">
            <a:avLst/>
          </a:prstGeom>
        </p:spPr>
      </p:pic>
      <p:pic>
        <p:nvPicPr>
          <p:cNvPr id="4" name="Picture 3">
            <a:extLst>
              <a:ext uri="{FF2B5EF4-FFF2-40B4-BE49-F238E27FC236}">
                <a16:creationId xmlns:a16="http://schemas.microsoft.com/office/drawing/2014/main" id="{2AFE0FB9-E139-94DC-0BA1-587AB4666ABA}"/>
              </a:ext>
            </a:extLst>
          </p:cNvPr>
          <p:cNvPicPr>
            <a:picLocks noChangeAspect="1"/>
          </p:cNvPicPr>
          <p:nvPr/>
        </p:nvPicPr>
        <p:blipFill rotWithShape="1">
          <a:blip r:embed="rId5"/>
          <a:srcRect b="17732"/>
          <a:stretch/>
        </p:blipFill>
        <p:spPr>
          <a:xfrm>
            <a:off x="5334000" y="4545141"/>
            <a:ext cx="2941608" cy="1918314"/>
          </a:xfrm>
          <a:prstGeom prst="rect">
            <a:avLst/>
          </a:prstGeom>
        </p:spPr>
      </p:pic>
    </p:spTree>
    <p:extLst>
      <p:ext uri="{BB962C8B-B14F-4D97-AF65-F5344CB8AC3E}">
        <p14:creationId xmlns:p14="http://schemas.microsoft.com/office/powerpoint/2010/main" val="3217873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81400" y="0"/>
            <a:ext cx="5392310" cy="685800"/>
          </a:xfrm>
        </p:spPr>
        <p:txBody>
          <a:bodyPr>
            <a:noAutofit/>
          </a:bodyPr>
          <a:lstStyle/>
          <a:p>
            <a:r>
              <a:rPr lang="en-US" sz="3200" b="1" dirty="0"/>
              <a:t>GRAPH TERMINOLOGY</a:t>
            </a:r>
          </a:p>
        </p:txBody>
      </p:sp>
      <p:sp>
        <p:nvSpPr>
          <p:cNvPr id="3" name="Content Placeholder 2"/>
          <p:cNvSpPr>
            <a:spLocks noGrp="1"/>
          </p:cNvSpPr>
          <p:nvPr>
            <p:ph idx="1"/>
          </p:nvPr>
        </p:nvSpPr>
        <p:spPr>
          <a:xfrm>
            <a:off x="3505200" y="838200"/>
            <a:ext cx="5486400" cy="5926372"/>
          </a:xfrm>
        </p:spPr>
        <p:txBody>
          <a:bodyPr>
            <a:normAutofit fontScale="62500" lnSpcReduction="20000"/>
          </a:bodyPr>
          <a:lstStyle/>
          <a:p>
            <a:pPr>
              <a:buFont typeface="Wingdings" panose="05000000000000000000" pitchFamily="2" charset="2"/>
              <a:buChar char="q"/>
            </a:pPr>
            <a:r>
              <a:rPr lang="en-US" sz="2900" dirty="0"/>
              <a:t>A graph </a:t>
            </a:r>
            <a:r>
              <a:rPr lang="en-US" sz="2900" i="1" dirty="0"/>
              <a:t>G = </a:t>
            </a:r>
            <a:r>
              <a:rPr lang="en-US" sz="2900" dirty="0"/>
              <a:t>(</a:t>
            </a:r>
            <a:r>
              <a:rPr lang="en-US" sz="2900" i="1" dirty="0"/>
              <a:t>V, E</a:t>
            </a:r>
            <a:r>
              <a:rPr lang="en-US" sz="2900" dirty="0"/>
              <a:t>) consists of a nonempty set of </a:t>
            </a:r>
            <a:r>
              <a:rPr lang="en-US" sz="2900" b="1" i="1" dirty="0"/>
              <a:t>vertices </a:t>
            </a:r>
            <a:r>
              <a:rPr lang="en-US" sz="2900" b="1" dirty="0"/>
              <a:t>(</a:t>
            </a:r>
            <a:r>
              <a:rPr lang="en-US" sz="2900" b="1" i="1" dirty="0"/>
              <a:t>nodes</a:t>
            </a:r>
            <a:r>
              <a:rPr lang="en-US" sz="2900" b="1" dirty="0"/>
              <a:t>) </a:t>
            </a:r>
            <a:r>
              <a:rPr lang="en-US" sz="2900" dirty="0"/>
              <a:t>and a set of </a:t>
            </a:r>
            <a:r>
              <a:rPr lang="en-US" sz="2900" b="1" i="1" dirty="0"/>
              <a:t>edges (arcs)</a:t>
            </a:r>
            <a:r>
              <a:rPr lang="en-US" sz="2900" dirty="0"/>
              <a:t>. </a:t>
            </a:r>
          </a:p>
          <a:p>
            <a:pPr>
              <a:buFont typeface="Wingdings" panose="05000000000000000000" pitchFamily="2" charset="2"/>
              <a:buChar char="q"/>
            </a:pPr>
            <a:r>
              <a:rPr lang="en-US" sz="2900" dirty="0"/>
              <a:t>The </a:t>
            </a:r>
            <a:r>
              <a:rPr lang="en-US" sz="2900" b="1" dirty="0"/>
              <a:t>order </a:t>
            </a:r>
            <a:r>
              <a:rPr lang="en-US" sz="2900" dirty="0"/>
              <a:t>of graph is the number of vertices.</a:t>
            </a:r>
          </a:p>
          <a:p>
            <a:pPr>
              <a:buFont typeface="Wingdings" panose="05000000000000000000" pitchFamily="2" charset="2"/>
              <a:buChar char="q"/>
            </a:pPr>
            <a:r>
              <a:rPr lang="en-US" sz="2900" dirty="0"/>
              <a:t>The </a:t>
            </a:r>
            <a:r>
              <a:rPr lang="en-US" sz="2900" b="1" dirty="0"/>
              <a:t>size</a:t>
            </a:r>
            <a:r>
              <a:rPr lang="en-US" sz="2900" b="1" i="1" dirty="0"/>
              <a:t> </a:t>
            </a:r>
            <a:r>
              <a:rPr lang="en-US" sz="2900" dirty="0"/>
              <a:t>of graph is the number of edges.</a:t>
            </a:r>
          </a:p>
          <a:p>
            <a:pPr>
              <a:buFont typeface="Wingdings" panose="05000000000000000000" pitchFamily="2" charset="2"/>
              <a:buChar char="q"/>
            </a:pPr>
            <a:r>
              <a:rPr lang="en-US" sz="2900" dirty="0"/>
              <a:t>Each edge has either one or two vertices associated with it, called its </a:t>
            </a:r>
            <a:r>
              <a:rPr lang="en-US" sz="2900" b="1" i="1" dirty="0"/>
              <a:t>endpoints</a:t>
            </a:r>
            <a:r>
              <a:rPr lang="en-US" sz="2900" dirty="0"/>
              <a:t>. </a:t>
            </a:r>
          </a:p>
          <a:p>
            <a:pPr>
              <a:buFont typeface="Wingdings" panose="05000000000000000000" pitchFamily="2" charset="2"/>
              <a:buChar char="q"/>
            </a:pPr>
            <a:r>
              <a:rPr lang="en-US" sz="2900" dirty="0"/>
              <a:t>An edge with just one endpoint is called a </a:t>
            </a:r>
            <a:r>
              <a:rPr lang="en-US" sz="2900" b="1" i="1" dirty="0"/>
              <a:t>loop</a:t>
            </a:r>
            <a:r>
              <a:rPr lang="en-US" sz="2900" dirty="0"/>
              <a:t>. </a:t>
            </a:r>
          </a:p>
          <a:p>
            <a:pPr>
              <a:buFont typeface="Wingdings" panose="05000000000000000000" pitchFamily="2" charset="2"/>
              <a:buChar char="q"/>
            </a:pPr>
            <a:r>
              <a:rPr lang="en-GB" sz="2900" b="0" i="0" dirty="0">
                <a:solidFill>
                  <a:srgbClr val="202124"/>
                </a:solidFill>
                <a:effectLst/>
              </a:rPr>
              <a:t>If a vertex v is an endpoint of edge e, we say they are </a:t>
            </a:r>
            <a:r>
              <a:rPr lang="en-GB" sz="2900" b="1" i="0" dirty="0">
                <a:solidFill>
                  <a:srgbClr val="202124"/>
                </a:solidFill>
                <a:effectLst/>
              </a:rPr>
              <a:t>incident</a:t>
            </a:r>
            <a:r>
              <a:rPr lang="en-GB" sz="2900" b="0" i="0" dirty="0">
                <a:solidFill>
                  <a:srgbClr val="202124"/>
                </a:solidFill>
                <a:effectLst/>
              </a:rPr>
              <a:t>. </a:t>
            </a:r>
            <a:endParaRPr lang="en-US" sz="2900" dirty="0"/>
          </a:p>
          <a:p>
            <a:pPr>
              <a:buFont typeface="Wingdings" panose="05000000000000000000" pitchFamily="2" charset="2"/>
              <a:buChar char="q"/>
            </a:pPr>
            <a:r>
              <a:rPr lang="en-GB" sz="2900" b="0" i="0" dirty="0">
                <a:solidFill>
                  <a:srgbClr val="040C28"/>
                </a:solidFill>
                <a:effectLst/>
              </a:rPr>
              <a:t>If two vertices in a graph are connected by an edge, we say the vertices are </a:t>
            </a:r>
            <a:r>
              <a:rPr lang="en-GB" sz="2900" b="1" i="0" dirty="0">
                <a:solidFill>
                  <a:srgbClr val="040C28"/>
                </a:solidFill>
                <a:effectLst/>
              </a:rPr>
              <a:t>adjacent</a:t>
            </a:r>
            <a:r>
              <a:rPr lang="en-GB" sz="2900" b="0" i="0" dirty="0">
                <a:solidFill>
                  <a:srgbClr val="202124"/>
                </a:solidFill>
                <a:effectLst/>
              </a:rPr>
              <a:t>.</a:t>
            </a:r>
            <a:endParaRPr lang="en-US" sz="2900" dirty="0"/>
          </a:p>
          <a:p>
            <a:pPr>
              <a:buFont typeface="Wingdings" panose="05000000000000000000" pitchFamily="2" charset="2"/>
              <a:buChar char="q"/>
            </a:pPr>
            <a:r>
              <a:rPr lang="en-US" sz="2900" dirty="0"/>
              <a:t>Two distinct edges with the same set of endpoints are called as </a:t>
            </a:r>
            <a:r>
              <a:rPr lang="en-US" sz="2900" b="1" i="1" dirty="0"/>
              <a:t>parallel edges</a:t>
            </a:r>
            <a:r>
              <a:rPr lang="en-US" sz="2900" dirty="0"/>
              <a:t>. </a:t>
            </a:r>
          </a:p>
          <a:p>
            <a:pPr>
              <a:buFont typeface="Wingdings" panose="05000000000000000000" pitchFamily="2" charset="2"/>
              <a:buChar char="q"/>
            </a:pPr>
            <a:r>
              <a:rPr lang="en-US" sz="2900" dirty="0"/>
              <a:t>More than two edges with the same set of endpoints are called as </a:t>
            </a:r>
            <a:r>
              <a:rPr lang="en-US" sz="2900" b="1" dirty="0"/>
              <a:t>multiple edges.</a:t>
            </a:r>
            <a:endParaRPr lang="en-US" sz="2900" dirty="0"/>
          </a:p>
          <a:p>
            <a:pPr>
              <a:buFont typeface="Wingdings" panose="05000000000000000000" pitchFamily="2" charset="2"/>
              <a:buChar char="q"/>
            </a:pPr>
            <a:r>
              <a:rPr lang="en-US" sz="2900" dirty="0"/>
              <a:t>A vertex on which no edges are incident is called </a:t>
            </a:r>
            <a:r>
              <a:rPr lang="en-US" sz="2900" b="1" i="1" dirty="0"/>
              <a:t>isolated</a:t>
            </a:r>
            <a:r>
              <a:rPr lang="en-US" sz="2900" dirty="0"/>
              <a:t>. </a:t>
            </a:r>
          </a:p>
          <a:p>
            <a:pPr>
              <a:buFont typeface="Wingdings" panose="05000000000000000000" pitchFamily="2" charset="2"/>
              <a:buChar char="q"/>
            </a:pP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799" y="1600200"/>
            <a:ext cx="3165613" cy="3733800"/>
          </a:xfrm>
          <a:prstGeom prst="rect">
            <a:avLst/>
          </a:prstGeom>
          <a:noFill/>
          <a:ln w="57150">
            <a:solidFill>
              <a:schemeClr val="tx2"/>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353572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99290" y="88946"/>
            <a:ext cx="5392310" cy="685800"/>
          </a:xfrm>
        </p:spPr>
        <p:txBody>
          <a:bodyPr>
            <a:noAutofit/>
          </a:bodyPr>
          <a:lstStyle/>
          <a:p>
            <a:r>
              <a:rPr lang="en-US" sz="3200" b="1" dirty="0"/>
              <a:t>ISTILAH DI DALAM GRAF</a:t>
            </a:r>
          </a:p>
        </p:txBody>
      </p:sp>
      <p:sp>
        <p:nvSpPr>
          <p:cNvPr id="3" name="Content Placeholder 2"/>
          <p:cNvSpPr>
            <a:spLocks noGrp="1"/>
          </p:cNvSpPr>
          <p:nvPr>
            <p:ph idx="1"/>
          </p:nvPr>
        </p:nvSpPr>
        <p:spPr>
          <a:xfrm>
            <a:off x="3505200" y="838200"/>
            <a:ext cx="5486400" cy="5926372"/>
          </a:xfrm>
        </p:spPr>
        <p:txBody>
          <a:bodyPr>
            <a:normAutofit fontScale="62500" lnSpcReduction="20000"/>
          </a:bodyPr>
          <a:lstStyle/>
          <a:p>
            <a:pPr>
              <a:buFont typeface="Wingdings" panose="05000000000000000000" pitchFamily="2" charset="2"/>
              <a:buChar char="q"/>
            </a:pPr>
            <a:r>
              <a:rPr lang="en-US" sz="2900" dirty="0"/>
              <a:t>Graf G = (V, E) </a:t>
            </a:r>
            <a:r>
              <a:rPr lang="en-US" sz="2900" dirty="0" err="1"/>
              <a:t>terdiri</a:t>
            </a:r>
            <a:r>
              <a:rPr lang="en-US" sz="2900" dirty="0"/>
              <a:t> </a:t>
            </a:r>
            <a:r>
              <a:rPr lang="en-US" sz="2900" dirty="0" err="1"/>
              <a:t>daripada</a:t>
            </a:r>
            <a:r>
              <a:rPr lang="en-US" sz="2900" dirty="0"/>
              <a:t> </a:t>
            </a:r>
            <a:r>
              <a:rPr lang="en-US" sz="2900" dirty="0" err="1"/>
              <a:t>satu</a:t>
            </a:r>
            <a:r>
              <a:rPr lang="en-US" sz="2900" dirty="0"/>
              <a:t> set vertex (</a:t>
            </a:r>
            <a:r>
              <a:rPr lang="en-US" sz="2900" dirty="0" err="1"/>
              <a:t>bucu</a:t>
            </a:r>
            <a:r>
              <a:rPr lang="en-US" sz="2900" dirty="0"/>
              <a:t> </a:t>
            </a:r>
            <a:r>
              <a:rPr lang="en-US" sz="2900" dirty="0" err="1"/>
              <a:t>atau</a:t>
            </a:r>
            <a:r>
              <a:rPr lang="en-US" sz="2900" dirty="0"/>
              <a:t> nod) dan </a:t>
            </a:r>
            <a:r>
              <a:rPr lang="en-US" sz="2900" dirty="0" err="1"/>
              <a:t>satu</a:t>
            </a:r>
            <a:r>
              <a:rPr lang="en-US" sz="2900" dirty="0"/>
              <a:t> set </a:t>
            </a:r>
            <a:r>
              <a:rPr lang="en-US" sz="2900" dirty="0" err="1"/>
              <a:t>sisi</a:t>
            </a:r>
            <a:r>
              <a:rPr lang="en-US" sz="2900" dirty="0"/>
              <a:t> (</a:t>
            </a:r>
            <a:r>
              <a:rPr lang="en-US" sz="2900" dirty="0" err="1"/>
              <a:t>lengkungan</a:t>
            </a:r>
            <a:r>
              <a:rPr lang="en-US" sz="2900" dirty="0"/>
              <a:t>) yang </a:t>
            </a:r>
            <a:r>
              <a:rPr lang="en-US" sz="2900" dirty="0" err="1"/>
              <a:t>tidak</a:t>
            </a:r>
            <a:r>
              <a:rPr lang="en-US" sz="2900" dirty="0"/>
              <a:t> </a:t>
            </a:r>
            <a:r>
              <a:rPr lang="en-US" sz="2900" dirty="0" err="1"/>
              <a:t>kosong</a:t>
            </a:r>
            <a:r>
              <a:rPr lang="en-US" sz="2900" dirty="0"/>
              <a:t>.</a:t>
            </a:r>
          </a:p>
          <a:p>
            <a:pPr>
              <a:buFont typeface="Wingdings" panose="05000000000000000000" pitchFamily="2" charset="2"/>
              <a:buChar char="q"/>
            </a:pPr>
            <a:r>
              <a:rPr lang="en-US" sz="2900" dirty="0" err="1"/>
              <a:t>Susunan</a:t>
            </a:r>
            <a:r>
              <a:rPr lang="en-US" sz="2900" dirty="0"/>
              <a:t> </a:t>
            </a:r>
            <a:r>
              <a:rPr lang="en-US" sz="2900" dirty="0" err="1"/>
              <a:t>graf</a:t>
            </a:r>
            <a:r>
              <a:rPr lang="en-US" sz="2900" dirty="0"/>
              <a:t> </a:t>
            </a:r>
            <a:r>
              <a:rPr lang="en-US" sz="2900" dirty="0" err="1"/>
              <a:t>adalah</a:t>
            </a:r>
            <a:r>
              <a:rPr lang="en-US" sz="2900" dirty="0"/>
              <a:t> </a:t>
            </a:r>
            <a:r>
              <a:rPr lang="en-US" sz="2900" dirty="0" err="1"/>
              <a:t>mengikut</a:t>
            </a:r>
            <a:r>
              <a:rPr lang="en-US" sz="2900" dirty="0"/>
              <a:t> </a:t>
            </a:r>
            <a:r>
              <a:rPr lang="en-US" sz="2900" dirty="0" err="1"/>
              <a:t>bilangan</a:t>
            </a:r>
            <a:r>
              <a:rPr lang="en-US" sz="2900" dirty="0"/>
              <a:t> </a:t>
            </a:r>
            <a:r>
              <a:rPr lang="en-US" sz="2900" dirty="0" err="1"/>
              <a:t>bucu</a:t>
            </a:r>
            <a:r>
              <a:rPr lang="en-US" sz="2900" dirty="0"/>
              <a:t>. </a:t>
            </a:r>
            <a:r>
              <a:rPr lang="en-US" sz="2900" dirty="0" err="1"/>
              <a:t>Saiz</a:t>
            </a:r>
            <a:r>
              <a:rPr lang="en-US" sz="2900" dirty="0"/>
              <a:t> </a:t>
            </a:r>
            <a:r>
              <a:rPr lang="en-US" sz="2900" dirty="0" err="1"/>
              <a:t>graf</a:t>
            </a:r>
            <a:r>
              <a:rPr lang="en-US" sz="2900" dirty="0"/>
              <a:t> </a:t>
            </a:r>
            <a:r>
              <a:rPr lang="en-US" sz="2900" dirty="0" err="1"/>
              <a:t>ialah</a:t>
            </a:r>
            <a:r>
              <a:rPr lang="en-US" sz="2900" dirty="0"/>
              <a:t> </a:t>
            </a:r>
            <a:r>
              <a:rPr lang="en-US" sz="2900" dirty="0" err="1"/>
              <a:t>mengikut</a:t>
            </a:r>
            <a:r>
              <a:rPr lang="en-US" sz="2900" dirty="0"/>
              <a:t> </a:t>
            </a:r>
            <a:r>
              <a:rPr lang="en-US" sz="2900" dirty="0" err="1"/>
              <a:t>bilangan</a:t>
            </a:r>
            <a:r>
              <a:rPr lang="en-US" sz="2900" dirty="0"/>
              <a:t> </a:t>
            </a:r>
            <a:r>
              <a:rPr lang="en-US" sz="2900" dirty="0" err="1"/>
              <a:t>sisi</a:t>
            </a:r>
            <a:r>
              <a:rPr lang="en-US" sz="2900" dirty="0"/>
              <a:t>.</a:t>
            </a:r>
          </a:p>
          <a:p>
            <a:pPr>
              <a:buFont typeface="Wingdings" panose="05000000000000000000" pitchFamily="2" charset="2"/>
              <a:buChar char="q"/>
            </a:pPr>
            <a:r>
              <a:rPr lang="en-US" sz="2900" dirty="0" err="1"/>
              <a:t>Setiap</a:t>
            </a:r>
            <a:r>
              <a:rPr lang="en-US" sz="2900" dirty="0"/>
              <a:t> </a:t>
            </a:r>
            <a:r>
              <a:rPr lang="en-US" sz="2900" dirty="0" err="1"/>
              <a:t>sisi</a:t>
            </a:r>
            <a:r>
              <a:rPr lang="en-US" sz="2900" dirty="0"/>
              <a:t> </a:t>
            </a:r>
            <a:r>
              <a:rPr lang="en-US" sz="2900" dirty="0" err="1"/>
              <a:t>mempunyai</a:t>
            </a:r>
            <a:r>
              <a:rPr lang="en-US" sz="2900" dirty="0"/>
              <a:t> </a:t>
            </a:r>
            <a:r>
              <a:rPr lang="en-US" sz="2900" dirty="0" err="1"/>
              <a:t>satu</a:t>
            </a:r>
            <a:r>
              <a:rPr lang="en-US" sz="2900" dirty="0"/>
              <a:t> </a:t>
            </a:r>
            <a:r>
              <a:rPr lang="en-US" sz="2900" dirty="0" err="1"/>
              <a:t>atau</a:t>
            </a:r>
            <a:r>
              <a:rPr lang="en-US" sz="2900" dirty="0"/>
              <a:t> </a:t>
            </a:r>
            <a:r>
              <a:rPr lang="en-US" sz="2900" dirty="0" err="1"/>
              <a:t>dua</a:t>
            </a:r>
            <a:r>
              <a:rPr lang="en-US" sz="2900" dirty="0"/>
              <a:t> </a:t>
            </a:r>
            <a:r>
              <a:rPr lang="en-US" sz="2900" dirty="0" err="1"/>
              <a:t>bucu</a:t>
            </a:r>
            <a:r>
              <a:rPr lang="en-US" sz="2900" dirty="0"/>
              <a:t> yang </a:t>
            </a:r>
            <a:r>
              <a:rPr lang="en-US" sz="2900" dirty="0" err="1"/>
              <a:t>berkaitan</a:t>
            </a:r>
            <a:r>
              <a:rPr lang="en-US" sz="2900" dirty="0"/>
              <a:t> </a:t>
            </a:r>
            <a:r>
              <a:rPr lang="en-US" sz="2900" dirty="0" err="1"/>
              <a:t>dengannya</a:t>
            </a:r>
            <a:r>
              <a:rPr lang="en-US" sz="2900" dirty="0"/>
              <a:t>, yang </a:t>
            </a:r>
            <a:r>
              <a:rPr lang="en-US" sz="2900" dirty="0" err="1"/>
              <a:t>dipanggil</a:t>
            </a:r>
            <a:r>
              <a:rPr lang="en-US" sz="2900" dirty="0"/>
              <a:t> </a:t>
            </a:r>
            <a:r>
              <a:rPr lang="en-US" sz="2900" b="1" dirty="0" err="1"/>
              <a:t>titik</a:t>
            </a:r>
            <a:r>
              <a:rPr lang="en-US" sz="2900" b="1" dirty="0"/>
              <a:t> </a:t>
            </a:r>
            <a:r>
              <a:rPr lang="en-US" sz="2900" b="1" dirty="0" err="1"/>
              <a:t>akhir</a:t>
            </a:r>
            <a:r>
              <a:rPr lang="en-US" sz="2900" b="1" dirty="0"/>
              <a:t>.</a:t>
            </a:r>
          </a:p>
          <a:p>
            <a:pPr>
              <a:buFont typeface="Wingdings" panose="05000000000000000000" pitchFamily="2" charset="2"/>
              <a:buChar char="q"/>
            </a:pPr>
            <a:r>
              <a:rPr lang="en-US" sz="2900" dirty="0" err="1"/>
              <a:t>Sebuah</a:t>
            </a:r>
            <a:r>
              <a:rPr lang="en-US" sz="2900" dirty="0"/>
              <a:t> </a:t>
            </a:r>
            <a:r>
              <a:rPr lang="en-US" sz="2900" dirty="0" err="1"/>
              <a:t>sisi</a:t>
            </a:r>
            <a:r>
              <a:rPr lang="en-US" sz="2900" dirty="0"/>
              <a:t> </a:t>
            </a:r>
            <a:r>
              <a:rPr lang="en-US" sz="2900" dirty="0" err="1"/>
              <a:t>dengan</a:t>
            </a:r>
            <a:r>
              <a:rPr lang="en-US" sz="2900" dirty="0"/>
              <a:t> </a:t>
            </a:r>
            <a:r>
              <a:rPr lang="en-US" sz="2900" dirty="0" err="1"/>
              <a:t>hanya</a:t>
            </a:r>
            <a:r>
              <a:rPr lang="en-US" sz="2900" dirty="0"/>
              <a:t> </a:t>
            </a:r>
            <a:r>
              <a:rPr lang="en-US" sz="2900" dirty="0" err="1"/>
              <a:t>satu</a:t>
            </a:r>
            <a:r>
              <a:rPr lang="en-US" sz="2900" dirty="0"/>
              <a:t> </a:t>
            </a:r>
            <a:r>
              <a:rPr lang="en-US" sz="2900" dirty="0" err="1"/>
              <a:t>titik</a:t>
            </a:r>
            <a:r>
              <a:rPr lang="en-US" sz="2900" dirty="0"/>
              <a:t> </a:t>
            </a:r>
            <a:r>
              <a:rPr lang="en-US" sz="2900" dirty="0" err="1"/>
              <a:t>akhir</a:t>
            </a:r>
            <a:r>
              <a:rPr lang="en-US" sz="2900" dirty="0"/>
              <a:t> </a:t>
            </a:r>
            <a:r>
              <a:rPr lang="en-US" sz="2900" dirty="0" err="1"/>
              <a:t>dipanggil</a:t>
            </a:r>
            <a:r>
              <a:rPr lang="en-US" sz="2900" dirty="0"/>
              <a:t> </a:t>
            </a:r>
            <a:r>
              <a:rPr lang="en-US" sz="2900" b="1" dirty="0" err="1"/>
              <a:t>gelung</a:t>
            </a:r>
            <a:r>
              <a:rPr lang="en-US" sz="2900" b="1" dirty="0"/>
              <a:t>.</a:t>
            </a:r>
          </a:p>
          <a:p>
            <a:pPr>
              <a:buFont typeface="Wingdings" panose="05000000000000000000" pitchFamily="2" charset="2"/>
              <a:buChar char="q"/>
            </a:pPr>
            <a:r>
              <a:rPr lang="en-US" sz="2900" dirty="0" err="1"/>
              <a:t>Sekiranya</a:t>
            </a:r>
            <a:r>
              <a:rPr lang="en-US" sz="2900" dirty="0"/>
              <a:t> </a:t>
            </a:r>
            <a:r>
              <a:rPr lang="en-US" sz="2900" dirty="0" err="1"/>
              <a:t>bucu</a:t>
            </a:r>
            <a:r>
              <a:rPr lang="en-US" sz="2900" dirty="0"/>
              <a:t> v </a:t>
            </a:r>
            <a:r>
              <a:rPr lang="en-US" sz="2900" dirty="0" err="1"/>
              <a:t>adalah</a:t>
            </a:r>
            <a:r>
              <a:rPr lang="en-US" sz="2900" dirty="0"/>
              <a:t> </a:t>
            </a:r>
            <a:r>
              <a:rPr lang="en-US" sz="2900" dirty="0" err="1"/>
              <a:t>titik</a:t>
            </a:r>
            <a:r>
              <a:rPr lang="en-US" sz="2900" dirty="0"/>
              <a:t> </a:t>
            </a:r>
            <a:r>
              <a:rPr lang="en-US" sz="2900" dirty="0" err="1"/>
              <a:t>akhir</a:t>
            </a:r>
            <a:r>
              <a:rPr lang="en-US" sz="2900" dirty="0"/>
              <a:t> </a:t>
            </a:r>
            <a:r>
              <a:rPr lang="en-US" sz="2900" dirty="0" err="1"/>
              <a:t>tepi</a:t>
            </a:r>
            <a:r>
              <a:rPr lang="en-US" sz="2900" dirty="0"/>
              <a:t> e, </a:t>
            </a:r>
            <a:r>
              <a:rPr lang="en-US" sz="2900" dirty="0" err="1"/>
              <a:t>dikenali</a:t>
            </a:r>
            <a:r>
              <a:rPr lang="en-US" sz="2900" dirty="0"/>
              <a:t> </a:t>
            </a:r>
            <a:r>
              <a:rPr lang="en-US" sz="2900" dirty="0" err="1"/>
              <a:t>sebagai</a:t>
            </a:r>
            <a:r>
              <a:rPr lang="en-US" sz="2900" dirty="0"/>
              <a:t> </a:t>
            </a:r>
            <a:r>
              <a:rPr lang="en-US" sz="2900" b="1" dirty="0" err="1"/>
              <a:t>insiden</a:t>
            </a:r>
            <a:r>
              <a:rPr lang="en-US" sz="2900" dirty="0"/>
              <a:t>.</a:t>
            </a:r>
          </a:p>
          <a:p>
            <a:pPr>
              <a:buFont typeface="Wingdings" panose="05000000000000000000" pitchFamily="2" charset="2"/>
              <a:buChar char="q"/>
            </a:pPr>
            <a:r>
              <a:rPr lang="en-US" sz="2900" dirty="0"/>
              <a:t>Jika </a:t>
            </a:r>
            <a:r>
              <a:rPr lang="en-US" sz="2900" dirty="0" err="1"/>
              <a:t>dua</a:t>
            </a:r>
            <a:r>
              <a:rPr lang="en-US" sz="2900" dirty="0"/>
              <a:t> </a:t>
            </a:r>
            <a:r>
              <a:rPr lang="en-US" sz="2900" dirty="0" err="1"/>
              <a:t>bucu</a:t>
            </a:r>
            <a:r>
              <a:rPr lang="en-US" sz="2900" dirty="0"/>
              <a:t> </a:t>
            </a:r>
            <a:r>
              <a:rPr lang="en-US" sz="2900" dirty="0" err="1"/>
              <a:t>dalam</a:t>
            </a:r>
            <a:r>
              <a:rPr lang="en-US" sz="2900" dirty="0"/>
              <a:t> </a:t>
            </a:r>
            <a:r>
              <a:rPr lang="en-US" sz="2900" dirty="0" err="1"/>
              <a:t>graf</a:t>
            </a:r>
            <a:r>
              <a:rPr lang="en-US" sz="2900" dirty="0"/>
              <a:t> </a:t>
            </a:r>
            <a:r>
              <a:rPr lang="en-US" sz="2900" dirty="0" err="1"/>
              <a:t>disambungkan</a:t>
            </a:r>
            <a:r>
              <a:rPr lang="en-US" sz="2900" dirty="0"/>
              <a:t> oleh </a:t>
            </a:r>
            <a:r>
              <a:rPr lang="en-US" sz="2900" dirty="0" err="1"/>
              <a:t>sisi</a:t>
            </a:r>
            <a:r>
              <a:rPr lang="en-US" sz="2900" dirty="0"/>
              <a:t>, </a:t>
            </a:r>
            <a:r>
              <a:rPr lang="en-US" sz="2900" dirty="0" err="1"/>
              <a:t>ia</a:t>
            </a:r>
            <a:r>
              <a:rPr lang="en-US" sz="2900" dirty="0"/>
              <a:t> </a:t>
            </a:r>
            <a:r>
              <a:rPr lang="en-US" sz="2900" dirty="0" err="1"/>
              <a:t>dikenali</a:t>
            </a:r>
            <a:r>
              <a:rPr lang="en-US" sz="2900" dirty="0"/>
              <a:t> </a:t>
            </a:r>
            <a:r>
              <a:rPr lang="en-US" sz="2900" dirty="0" err="1"/>
              <a:t>sebagai</a:t>
            </a:r>
            <a:r>
              <a:rPr lang="en-US" sz="2900" dirty="0"/>
              <a:t> </a:t>
            </a:r>
            <a:r>
              <a:rPr lang="en-US" sz="2900" b="1" dirty="0" err="1"/>
              <a:t>bucu</a:t>
            </a:r>
            <a:r>
              <a:rPr lang="en-US" sz="2900" b="1" dirty="0"/>
              <a:t> </a:t>
            </a:r>
            <a:r>
              <a:rPr lang="en-US" sz="2900" b="1" dirty="0" err="1"/>
              <a:t>bersebelahan</a:t>
            </a:r>
            <a:r>
              <a:rPr lang="en-US" sz="2900" b="1" dirty="0"/>
              <a:t> (adjacent).</a:t>
            </a:r>
          </a:p>
          <a:p>
            <a:pPr>
              <a:buFont typeface="Wingdings" panose="05000000000000000000" pitchFamily="2" charset="2"/>
              <a:buChar char="q"/>
            </a:pPr>
            <a:r>
              <a:rPr lang="en-US" sz="2900" dirty="0" err="1"/>
              <a:t>Dua</a:t>
            </a:r>
            <a:r>
              <a:rPr lang="en-US" sz="2900" dirty="0"/>
              <a:t> </a:t>
            </a:r>
            <a:r>
              <a:rPr lang="en-US" sz="2900" dirty="0" err="1"/>
              <a:t>sisi</a:t>
            </a:r>
            <a:r>
              <a:rPr lang="en-US" sz="2900" dirty="0"/>
              <a:t> yang </a:t>
            </a:r>
            <a:r>
              <a:rPr lang="en-US" sz="2900" dirty="0" err="1"/>
              <a:t>berbeza</a:t>
            </a:r>
            <a:r>
              <a:rPr lang="en-US" sz="2900" dirty="0"/>
              <a:t> </a:t>
            </a:r>
            <a:r>
              <a:rPr lang="en-US" sz="2900" dirty="0" err="1"/>
              <a:t>dengan</a:t>
            </a:r>
            <a:r>
              <a:rPr lang="en-US" sz="2900" dirty="0"/>
              <a:t> set </a:t>
            </a:r>
            <a:r>
              <a:rPr lang="en-US" sz="2900" dirty="0" err="1"/>
              <a:t>titik</a:t>
            </a:r>
            <a:r>
              <a:rPr lang="en-US" sz="2900" dirty="0"/>
              <a:t> </a:t>
            </a:r>
            <a:r>
              <a:rPr lang="en-US" sz="2900" dirty="0" err="1"/>
              <a:t>akhir</a:t>
            </a:r>
            <a:r>
              <a:rPr lang="en-US" sz="2900" dirty="0"/>
              <a:t> yang </a:t>
            </a:r>
            <a:r>
              <a:rPr lang="en-US" sz="2900" dirty="0" err="1"/>
              <a:t>sama</a:t>
            </a:r>
            <a:r>
              <a:rPr lang="en-US" sz="2900" dirty="0"/>
              <a:t> </a:t>
            </a:r>
            <a:r>
              <a:rPr lang="en-US" sz="2900" dirty="0" err="1"/>
              <a:t>dipanggil</a:t>
            </a:r>
            <a:r>
              <a:rPr lang="en-US" sz="2900" dirty="0"/>
              <a:t> </a:t>
            </a:r>
            <a:r>
              <a:rPr lang="en-US" sz="2900" dirty="0" err="1"/>
              <a:t>sebagai</a:t>
            </a:r>
            <a:r>
              <a:rPr lang="en-US" sz="2900" dirty="0"/>
              <a:t> </a:t>
            </a:r>
            <a:r>
              <a:rPr lang="en-US" sz="2900" b="1" dirty="0" err="1"/>
              <a:t>sisi</a:t>
            </a:r>
            <a:r>
              <a:rPr lang="en-US" sz="2900" b="1" dirty="0"/>
              <a:t> </a:t>
            </a:r>
            <a:r>
              <a:rPr lang="en-US" sz="2900" b="1" dirty="0" err="1"/>
              <a:t>selari</a:t>
            </a:r>
            <a:r>
              <a:rPr lang="en-US" sz="2900" dirty="0"/>
              <a:t>.</a:t>
            </a:r>
          </a:p>
          <a:p>
            <a:pPr>
              <a:buFont typeface="Wingdings" panose="05000000000000000000" pitchFamily="2" charset="2"/>
              <a:buChar char="q"/>
            </a:pPr>
            <a:r>
              <a:rPr lang="en-US" sz="2900" dirty="0" err="1"/>
              <a:t>Lebih</a:t>
            </a:r>
            <a:r>
              <a:rPr lang="en-US" sz="2900" dirty="0"/>
              <a:t> </a:t>
            </a:r>
            <a:r>
              <a:rPr lang="en-US" sz="2900" dirty="0" err="1"/>
              <a:t>daripada</a:t>
            </a:r>
            <a:r>
              <a:rPr lang="en-US" sz="2900" dirty="0"/>
              <a:t> </a:t>
            </a:r>
            <a:r>
              <a:rPr lang="en-US" sz="2900" dirty="0" err="1"/>
              <a:t>dua</a:t>
            </a:r>
            <a:r>
              <a:rPr lang="en-US" sz="2900" dirty="0"/>
              <a:t> </a:t>
            </a:r>
            <a:r>
              <a:rPr lang="en-US" sz="2900" dirty="0" err="1"/>
              <a:t>sisi</a:t>
            </a:r>
            <a:r>
              <a:rPr lang="en-US" sz="2900" dirty="0"/>
              <a:t> </a:t>
            </a:r>
            <a:r>
              <a:rPr lang="en-US" sz="2900" dirty="0" err="1"/>
              <a:t>dengan</a:t>
            </a:r>
            <a:r>
              <a:rPr lang="en-US" sz="2900" dirty="0"/>
              <a:t> set </a:t>
            </a:r>
            <a:r>
              <a:rPr lang="en-US" sz="2900" dirty="0" err="1"/>
              <a:t>titik</a:t>
            </a:r>
            <a:r>
              <a:rPr lang="en-US" sz="2900" dirty="0"/>
              <a:t> </a:t>
            </a:r>
            <a:r>
              <a:rPr lang="en-US" sz="2900" dirty="0" err="1"/>
              <a:t>akhir</a:t>
            </a:r>
            <a:r>
              <a:rPr lang="en-US" sz="2900" dirty="0"/>
              <a:t> yang </a:t>
            </a:r>
            <a:r>
              <a:rPr lang="en-US" sz="2900" dirty="0" err="1"/>
              <a:t>sama</a:t>
            </a:r>
            <a:r>
              <a:rPr lang="en-US" sz="2900" dirty="0"/>
              <a:t> </a:t>
            </a:r>
            <a:r>
              <a:rPr lang="en-US" sz="2900" dirty="0" err="1"/>
              <a:t>dipanggil</a:t>
            </a:r>
            <a:r>
              <a:rPr lang="en-US" sz="2900" dirty="0"/>
              <a:t> </a:t>
            </a:r>
            <a:r>
              <a:rPr lang="en-US" sz="2900" dirty="0" err="1"/>
              <a:t>sebagai</a:t>
            </a:r>
            <a:r>
              <a:rPr lang="en-US" sz="2900" dirty="0"/>
              <a:t> </a:t>
            </a:r>
            <a:r>
              <a:rPr lang="en-US" sz="2900" b="1" dirty="0" err="1"/>
              <a:t>pelbagai</a:t>
            </a:r>
            <a:r>
              <a:rPr lang="en-US" sz="2900" b="1" dirty="0"/>
              <a:t> </a:t>
            </a:r>
            <a:r>
              <a:rPr lang="en-US" sz="2900" b="1" dirty="0" err="1"/>
              <a:t>sisi</a:t>
            </a:r>
            <a:r>
              <a:rPr lang="en-US" sz="2900" dirty="0"/>
              <a:t>.</a:t>
            </a:r>
          </a:p>
          <a:p>
            <a:pPr>
              <a:buFont typeface="Wingdings" panose="05000000000000000000" pitchFamily="2" charset="2"/>
              <a:buChar char="q"/>
            </a:pPr>
            <a:r>
              <a:rPr lang="en-US" sz="2900" dirty="0" err="1"/>
              <a:t>Sebuah</a:t>
            </a:r>
            <a:r>
              <a:rPr lang="en-US" sz="2900" dirty="0"/>
              <a:t> </a:t>
            </a:r>
            <a:r>
              <a:rPr lang="en-US" sz="2900" dirty="0" err="1"/>
              <a:t>bucu</a:t>
            </a:r>
            <a:r>
              <a:rPr lang="en-US" sz="2900" dirty="0"/>
              <a:t> di mana </a:t>
            </a:r>
            <a:r>
              <a:rPr lang="en-US" sz="2900" dirty="0" err="1"/>
              <a:t>tiada</a:t>
            </a:r>
            <a:r>
              <a:rPr lang="en-US" sz="2900" dirty="0"/>
              <a:t> </a:t>
            </a:r>
            <a:r>
              <a:rPr lang="en-US" sz="2900" dirty="0" err="1"/>
              <a:t>tepi</a:t>
            </a:r>
            <a:r>
              <a:rPr lang="en-US" sz="2900" dirty="0"/>
              <a:t> yang </a:t>
            </a:r>
            <a:r>
              <a:rPr lang="en-US" sz="2900" dirty="0" err="1"/>
              <a:t>berlaku</a:t>
            </a:r>
            <a:r>
              <a:rPr lang="en-US" sz="2900" dirty="0"/>
              <a:t> </a:t>
            </a:r>
            <a:r>
              <a:rPr lang="en-US" sz="2900" dirty="0" err="1"/>
              <a:t>dipanggil</a:t>
            </a:r>
            <a:r>
              <a:rPr lang="en-US" sz="2900" dirty="0"/>
              <a:t> </a:t>
            </a:r>
            <a:r>
              <a:rPr lang="en-US" sz="2900" b="1" dirty="0" err="1"/>
              <a:t>bucu</a:t>
            </a:r>
            <a:r>
              <a:rPr lang="en-US" sz="2900" b="1" dirty="0"/>
              <a:t> </a:t>
            </a:r>
            <a:r>
              <a:rPr lang="en-US" sz="2900" b="1" dirty="0" err="1"/>
              <a:t>terpencil</a:t>
            </a:r>
            <a:r>
              <a:rPr lang="en-US" sz="2900" dirty="0"/>
              <a:t>.</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799" y="1600200"/>
            <a:ext cx="3165613" cy="3733800"/>
          </a:xfrm>
          <a:prstGeom prst="rect">
            <a:avLst/>
          </a:prstGeom>
          <a:noFill/>
          <a:ln w="57150">
            <a:solidFill>
              <a:schemeClr val="tx2"/>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410999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79408"/>
            <a:ext cx="7498080" cy="734992"/>
          </a:xfrm>
        </p:spPr>
        <p:txBody>
          <a:bodyPr>
            <a:normAutofit/>
          </a:bodyPr>
          <a:lstStyle/>
          <a:p>
            <a:r>
              <a:rPr lang="en-US" sz="3600" b="1" dirty="0"/>
              <a:t>The Concept of Degree</a:t>
            </a:r>
          </a:p>
        </p:txBody>
      </p:sp>
      <p:sp>
        <p:nvSpPr>
          <p:cNvPr id="3" name="Content Placeholder 2"/>
          <p:cNvSpPr>
            <a:spLocks noGrp="1"/>
          </p:cNvSpPr>
          <p:nvPr>
            <p:ph idx="1"/>
          </p:nvPr>
        </p:nvSpPr>
        <p:spPr>
          <a:xfrm>
            <a:off x="1435608" y="990600"/>
            <a:ext cx="7498080" cy="5562600"/>
          </a:xfrm>
        </p:spPr>
        <p:txBody>
          <a:bodyPr>
            <a:normAutofit/>
          </a:bodyPr>
          <a:lstStyle/>
          <a:p>
            <a:pPr>
              <a:buFont typeface="Wingdings" panose="05000000000000000000" pitchFamily="2" charset="2"/>
              <a:buChar char="q"/>
            </a:pPr>
            <a:r>
              <a:rPr lang="en-US" sz="2400" dirty="0"/>
              <a:t>The </a:t>
            </a:r>
            <a:r>
              <a:rPr lang="en-US" sz="2400" b="1" i="1" dirty="0"/>
              <a:t>degree of a vertex in an undirected graph </a:t>
            </a:r>
            <a:r>
              <a:rPr lang="en-US" sz="2400" dirty="0"/>
              <a:t>is the number of edges that are incident on </a:t>
            </a:r>
            <a:r>
              <a:rPr lang="en-US" sz="2400" i="1" dirty="0"/>
              <a:t>v</a:t>
            </a:r>
            <a:r>
              <a:rPr lang="en-US" sz="2400" dirty="0"/>
              <a:t>, except the loop at a vertex counted twice. </a:t>
            </a:r>
          </a:p>
          <a:p>
            <a:pPr>
              <a:buFont typeface="Wingdings" panose="05000000000000000000" pitchFamily="2" charset="2"/>
              <a:buChar char="q"/>
            </a:pPr>
            <a:r>
              <a:rPr lang="en-US" sz="2400" dirty="0"/>
              <a:t>The </a:t>
            </a:r>
            <a:r>
              <a:rPr lang="en-US" sz="2400" b="1" i="1" dirty="0"/>
              <a:t>degree of v </a:t>
            </a:r>
            <a:r>
              <a:rPr lang="en-US" sz="2400" dirty="0"/>
              <a:t>is denoted by </a:t>
            </a:r>
            <a:r>
              <a:rPr lang="en-US" sz="2400" b="1" dirty="0" err="1"/>
              <a:t>deg</a:t>
            </a:r>
            <a:r>
              <a:rPr lang="en-US" sz="2400" b="1" dirty="0"/>
              <a:t>(</a:t>
            </a:r>
            <a:r>
              <a:rPr lang="en-US" sz="2400" b="1" i="1" dirty="0"/>
              <a:t>v</a:t>
            </a:r>
            <a:r>
              <a:rPr lang="en-US" sz="2400" b="1" dirty="0"/>
              <a:t>)</a:t>
            </a:r>
            <a:r>
              <a:rPr lang="en-US" sz="2400" dirty="0"/>
              <a:t>. </a:t>
            </a:r>
          </a:p>
          <a:p>
            <a:pPr>
              <a:buFont typeface="Wingdings" panose="05000000000000000000" pitchFamily="2" charset="2"/>
              <a:buChar char="q"/>
            </a:pPr>
            <a:r>
              <a:rPr lang="en-US" sz="2400" dirty="0"/>
              <a:t>A vertex of degree zero is called </a:t>
            </a:r>
            <a:r>
              <a:rPr lang="en-US" sz="2400" b="1" i="1" dirty="0"/>
              <a:t>isolated</a:t>
            </a:r>
            <a:r>
              <a:rPr lang="en-US" sz="2400" dirty="0"/>
              <a:t>. </a:t>
            </a:r>
          </a:p>
          <a:p>
            <a:pPr>
              <a:buFont typeface="Wingdings" panose="05000000000000000000" pitchFamily="2" charset="2"/>
              <a:buChar char="q"/>
            </a:pPr>
            <a:r>
              <a:rPr lang="en-US" sz="2400" dirty="0"/>
              <a:t>A vertex is </a:t>
            </a:r>
            <a:r>
              <a:rPr lang="en-US" sz="2400" b="1" i="1" dirty="0"/>
              <a:t>pendant </a:t>
            </a:r>
            <a:r>
              <a:rPr lang="en-US" sz="2400" dirty="0"/>
              <a:t>if and only if it has degree one. </a:t>
            </a:r>
          </a:p>
          <a:p>
            <a:pPr marL="425196">
              <a:buFont typeface="Wingdings" panose="05000000000000000000" pitchFamily="2" charset="2"/>
              <a:buChar char="q"/>
            </a:pPr>
            <a:endParaRPr lang="en-US" sz="2400" dirty="0"/>
          </a:p>
          <a:p>
            <a:pPr>
              <a:buFont typeface="Wingdings" panose="05000000000000000000" pitchFamily="2" charset="2"/>
              <a:buChar char="q"/>
            </a:pPr>
            <a:endParaRPr lang="en-US" dirty="0"/>
          </a:p>
        </p:txBody>
      </p:sp>
    </p:spTree>
    <p:extLst>
      <p:ext uri="{BB962C8B-B14F-4D97-AF65-F5344CB8AC3E}">
        <p14:creationId xmlns:p14="http://schemas.microsoft.com/office/powerpoint/2010/main" val="462228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008"/>
            <a:ext cx="7498080" cy="734992"/>
          </a:xfrm>
        </p:spPr>
        <p:txBody>
          <a:bodyPr>
            <a:normAutofit/>
          </a:bodyPr>
          <a:lstStyle/>
          <a:p>
            <a:pPr algn="ctr"/>
            <a:r>
              <a:rPr lang="en-US" dirty="0"/>
              <a:t>EXAMPLE 1</a:t>
            </a:r>
          </a:p>
        </p:txBody>
      </p:sp>
      <p:pic>
        <p:nvPicPr>
          <p:cNvPr id="2050" name="Picture 2"/>
          <p:cNvPicPr>
            <a:picLocks noChangeAspect="1" noChangeArrowheads="1"/>
          </p:cNvPicPr>
          <p:nvPr/>
        </p:nvPicPr>
        <p:blipFill>
          <a:blip r:embed="rId2">
            <a:extLst>
              <a:ext uri="{BEBA8EAE-BF5A-486C-A8C5-ECC9F3942E4B}">
                <a14:imgProps xmlns:a14="http://schemas.microsoft.com/office/drawing/2010/main">
                  <a14:imgLayer r:embed="rId3">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1569720" y="981729"/>
            <a:ext cx="4572000" cy="20966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ontent Placeholder 2"/>
          <p:cNvSpPr>
            <a:spLocks noGrp="1"/>
          </p:cNvSpPr>
          <p:nvPr>
            <p:ph idx="1"/>
          </p:nvPr>
        </p:nvSpPr>
        <p:spPr>
          <a:xfrm>
            <a:off x="1435608" y="685800"/>
            <a:ext cx="7498080" cy="5638800"/>
          </a:xfrm>
        </p:spPr>
        <p:txBody>
          <a:bodyPr>
            <a:normAutofit/>
          </a:bodyPr>
          <a:lstStyle/>
          <a:p>
            <a:pPr marL="82296" indent="0">
              <a:buNone/>
            </a:pPr>
            <a:r>
              <a:rPr lang="en-US" sz="2000" dirty="0"/>
              <a:t>Consider the following graph: </a:t>
            </a:r>
          </a:p>
          <a:p>
            <a:pPr marL="82296" indent="0">
              <a:buNone/>
            </a:pPr>
            <a:endParaRPr lang="en-US" sz="2000" dirty="0"/>
          </a:p>
          <a:p>
            <a:pPr marL="82296" indent="0">
              <a:buNone/>
            </a:pPr>
            <a:endParaRPr lang="en-US" sz="2000" dirty="0"/>
          </a:p>
          <a:p>
            <a:pPr marL="82296" indent="0">
              <a:buNone/>
            </a:pPr>
            <a:endParaRPr lang="en-US" sz="2000" dirty="0"/>
          </a:p>
          <a:p>
            <a:pPr marL="82296" indent="0">
              <a:buNone/>
            </a:pPr>
            <a:endParaRPr lang="en-US" sz="2000" dirty="0"/>
          </a:p>
          <a:p>
            <a:pPr marL="82296" indent="0">
              <a:buNone/>
            </a:pPr>
            <a:r>
              <a:rPr lang="en-US" sz="2000" dirty="0"/>
              <a:t>a)Find </a:t>
            </a:r>
          </a:p>
          <a:p>
            <a:pPr marL="870966" lvl="1" indent="-514350">
              <a:buFont typeface="+mj-lt"/>
              <a:buAutoNum type="romanLcPeriod"/>
            </a:pPr>
            <a:r>
              <a:rPr lang="en-US" sz="2000" dirty="0"/>
              <a:t> all loops </a:t>
            </a:r>
          </a:p>
          <a:p>
            <a:pPr marL="870966" lvl="1" indent="-514350">
              <a:buFont typeface="+mj-lt"/>
              <a:buAutoNum type="romanLcPeriod"/>
            </a:pPr>
            <a:r>
              <a:rPr lang="en-US" sz="2000" dirty="0"/>
              <a:t> all parallel edges </a:t>
            </a:r>
          </a:p>
          <a:p>
            <a:pPr marL="870966" lvl="1" indent="-514350">
              <a:buFont typeface="+mj-lt"/>
              <a:buAutoNum type="romanLcPeriod"/>
            </a:pPr>
            <a:r>
              <a:rPr lang="en-US" sz="2000" dirty="0"/>
              <a:t> all isolated vertices</a:t>
            </a:r>
          </a:p>
          <a:p>
            <a:pPr marL="870966" lvl="1" indent="-514350">
              <a:buFont typeface="+mj-lt"/>
              <a:buAutoNum type="romanLcPeriod"/>
            </a:pPr>
            <a:r>
              <a:rPr lang="en-US" sz="2000" dirty="0"/>
              <a:t>all the edges that incident with vertex v</a:t>
            </a:r>
            <a:r>
              <a:rPr lang="en-US" sz="2000" baseline="-25000" dirty="0"/>
              <a:t>3</a:t>
            </a:r>
            <a:r>
              <a:rPr lang="en-US" sz="2000" dirty="0"/>
              <a:t>.</a:t>
            </a:r>
          </a:p>
          <a:p>
            <a:pPr marL="870966" lvl="1" indent="-514350">
              <a:buFont typeface="+mj-lt"/>
              <a:buAutoNum type="romanLcPeriod"/>
            </a:pPr>
            <a:r>
              <a:rPr lang="en-US" sz="2000" dirty="0"/>
              <a:t>all the vertices that adjacent with v</a:t>
            </a:r>
            <a:r>
              <a:rPr lang="en-US" sz="2000" baseline="-25000" dirty="0"/>
              <a:t>1</a:t>
            </a:r>
            <a:r>
              <a:rPr lang="en-US" sz="2000" dirty="0"/>
              <a:t>.  </a:t>
            </a:r>
          </a:p>
          <a:p>
            <a:pPr marL="82296" indent="0">
              <a:buNone/>
            </a:pPr>
            <a:r>
              <a:rPr lang="en-US" sz="2000" dirty="0"/>
              <a:t>b)Find the degree of each vertex. </a:t>
            </a:r>
          </a:p>
          <a:p>
            <a:pPr marL="82296" indent="0">
              <a:buNone/>
            </a:pPr>
            <a:r>
              <a:rPr lang="en-US" sz="2000" dirty="0"/>
              <a:t>c)Find the order and the size of graph.</a:t>
            </a:r>
          </a:p>
        </p:txBody>
      </p:sp>
      <p:sp>
        <p:nvSpPr>
          <p:cNvPr id="8" name="Rounded Rectangular Callout 7"/>
          <p:cNvSpPr/>
          <p:nvPr/>
        </p:nvSpPr>
        <p:spPr>
          <a:xfrm>
            <a:off x="4012096" y="3092964"/>
            <a:ext cx="1295400" cy="381000"/>
          </a:xfrm>
          <a:prstGeom prst="wedgeRoundRectCallout">
            <a:avLst>
              <a:gd name="adj1" fmla="val -88099"/>
              <a:gd name="adj2" fmla="val 37088"/>
              <a:gd name="adj3" fmla="val 16667"/>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a:t>e</a:t>
            </a:r>
            <a:r>
              <a:rPr lang="en-US" baseline="-25000" dirty="0"/>
              <a:t>6</a:t>
            </a:r>
            <a:r>
              <a:rPr lang="en-US" dirty="0"/>
              <a:t> &amp; e</a:t>
            </a:r>
            <a:r>
              <a:rPr lang="en-US" baseline="-25000" dirty="0"/>
              <a:t>7</a:t>
            </a:r>
            <a:endParaRPr lang="en-US" dirty="0"/>
          </a:p>
        </p:txBody>
      </p:sp>
      <p:sp>
        <p:nvSpPr>
          <p:cNvPr id="9" name="Rounded Rectangular Callout 8"/>
          <p:cNvSpPr/>
          <p:nvPr/>
        </p:nvSpPr>
        <p:spPr>
          <a:xfrm>
            <a:off x="4769126" y="3513762"/>
            <a:ext cx="1295400" cy="381000"/>
          </a:xfrm>
          <a:prstGeom prst="wedgeRoundRectCallout">
            <a:avLst>
              <a:gd name="adj1" fmla="val -89760"/>
              <a:gd name="adj2" fmla="val 28617"/>
              <a:gd name="adj3" fmla="val 16667"/>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a:t>e</a:t>
            </a:r>
            <a:r>
              <a:rPr lang="en-US" baseline="-25000" dirty="0"/>
              <a:t>3</a:t>
            </a:r>
            <a:r>
              <a:rPr lang="en-US" dirty="0"/>
              <a:t> &amp; e</a:t>
            </a:r>
            <a:r>
              <a:rPr lang="en-US" baseline="-25000" dirty="0"/>
              <a:t>4</a:t>
            </a:r>
            <a:endParaRPr lang="en-US" dirty="0"/>
          </a:p>
        </p:txBody>
      </p:sp>
      <p:sp>
        <p:nvSpPr>
          <p:cNvPr id="10" name="Rounded Rectangular Callout 9"/>
          <p:cNvSpPr/>
          <p:nvPr/>
        </p:nvSpPr>
        <p:spPr>
          <a:xfrm>
            <a:off x="5219766" y="3949137"/>
            <a:ext cx="1295400" cy="381000"/>
          </a:xfrm>
          <a:prstGeom prst="wedgeRoundRectCallout">
            <a:avLst>
              <a:gd name="adj1" fmla="val -89760"/>
              <a:gd name="adj2" fmla="val 28617"/>
              <a:gd name="adj3" fmla="val 16667"/>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a:t>v</a:t>
            </a:r>
            <a:r>
              <a:rPr lang="en-US" baseline="-25000" dirty="0"/>
              <a:t>4</a:t>
            </a:r>
            <a:endParaRPr lang="en-US" dirty="0"/>
          </a:p>
        </p:txBody>
      </p:sp>
      <p:sp>
        <p:nvSpPr>
          <p:cNvPr id="11" name="Rounded Rectangular Callout 10"/>
          <p:cNvSpPr/>
          <p:nvPr/>
        </p:nvSpPr>
        <p:spPr>
          <a:xfrm>
            <a:off x="6324600" y="5388334"/>
            <a:ext cx="2819400" cy="914400"/>
          </a:xfrm>
          <a:prstGeom prst="wedgeRoundRectCallout">
            <a:avLst>
              <a:gd name="adj1" fmla="val -67254"/>
              <a:gd name="adj2" fmla="val -17890"/>
              <a:gd name="adj3" fmla="val 16667"/>
            </a:avLst>
          </a:prstGeom>
        </p:spPr>
        <p:style>
          <a:lnRef idx="0">
            <a:schemeClr val="accent3"/>
          </a:lnRef>
          <a:fillRef idx="3">
            <a:schemeClr val="accent3"/>
          </a:fillRef>
          <a:effectRef idx="3">
            <a:schemeClr val="accent3"/>
          </a:effectRef>
          <a:fontRef idx="minor">
            <a:schemeClr val="lt1"/>
          </a:fontRef>
        </p:style>
        <p:txBody>
          <a:bodyPr rtlCol="0" anchor="ctr"/>
          <a:lstStyle/>
          <a:p>
            <a:pPr algn="just"/>
            <a:r>
              <a:rPr lang="en-US" dirty="0"/>
              <a:t>deg(v</a:t>
            </a:r>
            <a:r>
              <a:rPr lang="en-US" baseline="-25000" dirty="0"/>
              <a:t>1</a:t>
            </a:r>
            <a:r>
              <a:rPr lang="en-US" dirty="0"/>
              <a:t>)=3, deg(v</a:t>
            </a:r>
            <a:r>
              <a:rPr lang="en-US" baseline="-25000" dirty="0"/>
              <a:t>2</a:t>
            </a:r>
            <a:r>
              <a:rPr lang="en-US" dirty="0"/>
              <a:t>)=2</a:t>
            </a:r>
          </a:p>
          <a:p>
            <a:pPr algn="just"/>
            <a:r>
              <a:rPr lang="en-US" dirty="0"/>
              <a:t>deg(v</a:t>
            </a:r>
            <a:r>
              <a:rPr lang="en-US" baseline="-25000" dirty="0"/>
              <a:t>3</a:t>
            </a:r>
            <a:r>
              <a:rPr lang="en-US" dirty="0"/>
              <a:t>)=3,  deg(v</a:t>
            </a:r>
            <a:r>
              <a:rPr lang="en-US" baseline="-25000" dirty="0"/>
              <a:t>4</a:t>
            </a:r>
            <a:r>
              <a:rPr lang="en-US" dirty="0"/>
              <a:t>)=0</a:t>
            </a:r>
          </a:p>
          <a:p>
            <a:pPr algn="just"/>
            <a:r>
              <a:rPr lang="en-US" dirty="0"/>
              <a:t>deg(v</a:t>
            </a:r>
            <a:r>
              <a:rPr lang="en-US" baseline="-25000" dirty="0"/>
              <a:t>5</a:t>
            </a:r>
            <a:r>
              <a:rPr lang="en-US" dirty="0"/>
              <a:t>)=3,  deg(v</a:t>
            </a:r>
            <a:r>
              <a:rPr lang="en-US" baseline="-25000" dirty="0"/>
              <a:t>6</a:t>
            </a:r>
            <a:r>
              <a:rPr lang="en-US" dirty="0"/>
              <a:t>)=3</a:t>
            </a:r>
          </a:p>
        </p:txBody>
      </p:sp>
      <p:sp>
        <p:nvSpPr>
          <p:cNvPr id="12" name="Rounded Rectangular Callout 11"/>
          <p:cNvSpPr/>
          <p:nvPr/>
        </p:nvSpPr>
        <p:spPr>
          <a:xfrm>
            <a:off x="762000" y="6394878"/>
            <a:ext cx="6019800" cy="381000"/>
          </a:xfrm>
          <a:prstGeom prst="wedgeRoundRectCallout">
            <a:avLst>
              <a:gd name="adj1" fmla="val 1980"/>
              <a:gd name="adj2" fmla="val -86903"/>
              <a:gd name="adj3" fmla="val 16667"/>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a:t>The order of graph is 6 and the size of graph is 7.</a:t>
            </a:r>
          </a:p>
        </p:txBody>
      </p:sp>
      <p:sp>
        <p:nvSpPr>
          <p:cNvPr id="3" name="Rounded Rectangular Callout 9">
            <a:extLst>
              <a:ext uri="{FF2B5EF4-FFF2-40B4-BE49-F238E27FC236}">
                <a16:creationId xmlns:a16="http://schemas.microsoft.com/office/drawing/2014/main" id="{DEF1F973-BA3B-8288-BBF9-1D087A11A514}"/>
              </a:ext>
            </a:extLst>
          </p:cNvPr>
          <p:cNvSpPr/>
          <p:nvPr/>
        </p:nvSpPr>
        <p:spPr>
          <a:xfrm>
            <a:off x="6839579" y="4303622"/>
            <a:ext cx="1295400" cy="381000"/>
          </a:xfrm>
          <a:prstGeom prst="wedgeRoundRectCallout">
            <a:avLst>
              <a:gd name="adj1" fmla="val -89760"/>
              <a:gd name="adj2" fmla="val 28617"/>
              <a:gd name="adj3" fmla="val 16667"/>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a:t>e</a:t>
            </a:r>
            <a:r>
              <a:rPr lang="en-US" baseline="-25000" dirty="0"/>
              <a:t>2</a:t>
            </a:r>
            <a:r>
              <a:rPr lang="en-US" dirty="0"/>
              <a:t>, e</a:t>
            </a:r>
            <a:r>
              <a:rPr lang="en-US" baseline="-25000" dirty="0"/>
              <a:t>3</a:t>
            </a:r>
            <a:r>
              <a:rPr lang="en-US" dirty="0"/>
              <a:t>, e</a:t>
            </a:r>
            <a:r>
              <a:rPr lang="en-US" baseline="-25000" dirty="0"/>
              <a:t>4</a:t>
            </a:r>
            <a:endParaRPr lang="en-US" dirty="0"/>
          </a:p>
        </p:txBody>
      </p:sp>
      <p:sp>
        <p:nvSpPr>
          <p:cNvPr id="4" name="Rounded Rectangular Callout 9">
            <a:extLst>
              <a:ext uri="{FF2B5EF4-FFF2-40B4-BE49-F238E27FC236}">
                <a16:creationId xmlns:a16="http://schemas.microsoft.com/office/drawing/2014/main" id="{699FBDF1-1949-E6C4-8408-18E9C53BEE21}"/>
              </a:ext>
            </a:extLst>
          </p:cNvPr>
          <p:cNvSpPr/>
          <p:nvPr/>
        </p:nvSpPr>
        <p:spPr>
          <a:xfrm>
            <a:off x="7391400" y="4873065"/>
            <a:ext cx="1295400" cy="381000"/>
          </a:xfrm>
          <a:prstGeom prst="wedgeRoundRectCallout">
            <a:avLst>
              <a:gd name="adj1" fmla="val -89760"/>
              <a:gd name="adj2" fmla="val 28617"/>
              <a:gd name="adj3" fmla="val 16667"/>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a:t>v</a:t>
            </a:r>
            <a:r>
              <a:rPr lang="en-US" baseline="-25000" dirty="0"/>
              <a:t>2</a:t>
            </a:r>
            <a:r>
              <a:rPr lang="en-US" dirty="0"/>
              <a:t>, v</a:t>
            </a:r>
            <a:r>
              <a:rPr lang="en-US" baseline="-25000" dirty="0"/>
              <a:t>3</a:t>
            </a:r>
            <a:endParaRPr lang="en-US" dirty="0"/>
          </a:p>
        </p:txBody>
      </p:sp>
    </p:spTree>
    <p:extLst>
      <p:ext uri="{BB962C8B-B14F-4D97-AF65-F5344CB8AC3E}">
        <p14:creationId xmlns:p14="http://schemas.microsoft.com/office/powerpoint/2010/main" val="4067447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3" grpId="0"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7800" y="17657"/>
            <a:ext cx="7467600" cy="1981200"/>
          </a:xfrm>
        </p:spPr>
        <p:txBody>
          <a:bodyPr>
            <a:normAutofit/>
          </a:bodyPr>
          <a:lstStyle/>
          <a:p>
            <a:r>
              <a:rPr lang="en-US" sz="4000" dirty="0"/>
              <a:t>The Properties of Graph </a:t>
            </a:r>
            <a:br>
              <a:rPr lang="en-US" sz="4000" dirty="0"/>
            </a:br>
            <a:r>
              <a:rPr lang="en-US" sz="4000" dirty="0">
                <a:solidFill>
                  <a:srgbClr val="FF0000"/>
                </a:solidFill>
              </a:rPr>
              <a:t>(Sifat </a:t>
            </a:r>
            <a:r>
              <a:rPr lang="en-US" sz="4000" dirty="0" err="1">
                <a:solidFill>
                  <a:srgbClr val="FF0000"/>
                </a:solidFill>
              </a:rPr>
              <a:t>atau</a:t>
            </a:r>
            <a:r>
              <a:rPr lang="en-US" sz="4000" dirty="0">
                <a:solidFill>
                  <a:srgbClr val="FF0000"/>
                </a:solidFill>
              </a:rPr>
              <a:t> </a:t>
            </a:r>
            <a:r>
              <a:rPr lang="en-US" sz="4000" dirty="0" err="1">
                <a:solidFill>
                  <a:srgbClr val="FF0000"/>
                </a:solidFill>
              </a:rPr>
              <a:t>ciri-ciri</a:t>
            </a:r>
            <a:r>
              <a:rPr lang="en-US" sz="4000" dirty="0">
                <a:solidFill>
                  <a:srgbClr val="FF0000"/>
                </a:solidFill>
              </a:rPr>
              <a:t> </a:t>
            </a:r>
            <a:r>
              <a:rPr lang="en-US" sz="4000" dirty="0" err="1">
                <a:solidFill>
                  <a:srgbClr val="FF0000"/>
                </a:solidFill>
              </a:rPr>
              <a:t>graf</a:t>
            </a:r>
            <a:r>
              <a:rPr lang="en-US" sz="4000" dirty="0">
                <a:solidFill>
                  <a:srgbClr val="FF0000"/>
                </a:solidFill>
              </a:rPr>
              <a:t>)</a:t>
            </a:r>
          </a:p>
        </p:txBody>
      </p:sp>
      <p:sp>
        <p:nvSpPr>
          <p:cNvPr id="3" name="Subtitle 2"/>
          <p:cNvSpPr>
            <a:spLocks noGrp="1"/>
          </p:cNvSpPr>
          <p:nvPr>
            <p:ph type="subTitle" idx="1"/>
          </p:nvPr>
        </p:nvSpPr>
        <p:spPr>
          <a:xfrm>
            <a:off x="1600200" y="2209800"/>
            <a:ext cx="6858000" cy="3810000"/>
          </a:xfrm>
        </p:spPr>
        <p:txBody>
          <a:bodyPr>
            <a:normAutofit/>
          </a:bodyPr>
          <a:lstStyle/>
          <a:p>
            <a:pPr algn="l"/>
            <a:r>
              <a:rPr lang="en-US" sz="2400" dirty="0"/>
              <a:t>In this lesson, we will learn some properties of graph, there are: </a:t>
            </a:r>
          </a:p>
          <a:p>
            <a:pPr algn="l"/>
            <a:r>
              <a:rPr lang="en-US" sz="2400" dirty="0"/>
              <a:t>a) Simple graph – </a:t>
            </a:r>
            <a:r>
              <a:rPr lang="en-US" sz="2400" dirty="0" err="1">
                <a:solidFill>
                  <a:srgbClr val="FF0000"/>
                </a:solidFill>
              </a:rPr>
              <a:t>graf</a:t>
            </a:r>
            <a:r>
              <a:rPr lang="en-US" sz="2400" dirty="0">
                <a:solidFill>
                  <a:srgbClr val="FF0000"/>
                </a:solidFill>
              </a:rPr>
              <a:t> </a:t>
            </a:r>
            <a:r>
              <a:rPr lang="en-US" sz="2400" dirty="0" err="1">
                <a:solidFill>
                  <a:srgbClr val="FF0000"/>
                </a:solidFill>
              </a:rPr>
              <a:t>mudah</a:t>
            </a:r>
            <a:endParaRPr lang="en-US" sz="2400" dirty="0">
              <a:solidFill>
                <a:srgbClr val="FF0000"/>
              </a:solidFill>
            </a:endParaRPr>
          </a:p>
          <a:p>
            <a:r>
              <a:rPr lang="en-US" sz="2400" dirty="0"/>
              <a:t>b) Directed graph (Digraph) – </a:t>
            </a:r>
            <a:r>
              <a:rPr lang="en-US" sz="2400" dirty="0" err="1">
                <a:solidFill>
                  <a:srgbClr val="FF0000"/>
                </a:solidFill>
              </a:rPr>
              <a:t>graf</a:t>
            </a:r>
            <a:r>
              <a:rPr lang="en-US" sz="2400" dirty="0">
                <a:solidFill>
                  <a:srgbClr val="FF0000"/>
                </a:solidFill>
              </a:rPr>
              <a:t> </a:t>
            </a:r>
            <a:r>
              <a:rPr lang="en-US" sz="2400" dirty="0" err="1">
                <a:solidFill>
                  <a:srgbClr val="FF0000"/>
                </a:solidFill>
              </a:rPr>
              <a:t>terarah</a:t>
            </a:r>
            <a:endParaRPr lang="en-US" sz="2400" dirty="0">
              <a:solidFill>
                <a:srgbClr val="FF0000"/>
              </a:solidFill>
            </a:endParaRPr>
          </a:p>
          <a:p>
            <a:r>
              <a:rPr lang="en-US" sz="2400" dirty="0"/>
              <a:t>c) Weighted graph – </a:t>
            </a:r>
            <a:r>
              <a:rPr lang="en-US" sz="2400" dirty="0" err="1">
                <a:solidFill>
                  <a:srgbClr val="FF0000"/>
                </a:solidFill>
              </a:rPr>
              <a:t>graf</a:t>
            </a:r>
            <a:r>
              <a:rPr lang="en-US" sz="2400" dirty="0">
                <a:solidFill>
                  <a:srgbClr val="FF0000"/>
                </a:solidFill>
              </a:rPr>
              <a:t> </a:t>
            </a:r>
            <a:r>
              <a:rPr lang="en-US" sz="2400" dirty="0" err="1">
                <a:solidFill>
                  <a:srgbClr val="FF0000"/>
                </a:solidFill>
              </a:rPr>
              <a:t>berpemberat</a:t>
            </a:r>
            <a:endParaRPr lang="en-US" sz="2400" dirty="0"/>
          </a:p>
          <a:p>
            <a:r>
              <a:rPr lang="en-US" sz="2400" dirty="0"/>
              <a:t>d) Connected graph – </a:t>
            </a:r>
            <a:r>
              <a:rPr lang="en-US" sz="2400" dirty="0" err="1">
                <a:solidFill>
                  <a:srgbClr val="FF0000"/>
                </a:solidFill>
              </a:rPr>
              <a:t>graf</a:t>
            </a:r>
            <a:r>
              <a:rPr lang="en-US" sz="2400" dirty="0">
                <a:solidFill>
                  <a:srgbClr val="FF0000"/>
                </a:solidFill>
              </a:rPr>
              <a:t> </a:t>
            </a:r>
            <a:r>
              <a:rPr lang="en-US" sz="2400" dirty="0" err="1">
                <a:solidFill>
                  <a:srgbClr val="FF0000"/>
                </a:solidFill>
              </a:rPr>
              <a:t>bersambung</a:t>
            </a:r>
            <a:endParaRPr lang="en-US" sz="2400" dirty="0"/>
          </a:p>
          <a:p>
            <a:pPr algn="l"/>
            <a:endParaRPr lang="en-US" sz="2400" dirty="0"/>
          </a:p>
          <a:p>
            <a:endParaRPr lang="en-US" sz="2400" dirty="0"/>
          </a:p>
        </p:txBody>
      </p:sp>
    </p:spTree>
    <p:extLst>
      <p:ext uri="{BB962C8B-B14F-4D97-AF65-F5344CB8AC3E}">
        <p14:creationId xmlns:p14="http://schemas.microsoft.com/office/powerpoint/2010/main" val="3826627208"/>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1CACE3"/>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4867</TotalTime>
  <Words>3959</Words>
  <Application>Microsoft Office PowerPoint</Application>
  <PresentationFormat>On-screen Show (4:3)</PresentationFormat>
  <Paragraphs>430</Paragraphs>
  <Slides>42</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42</vt:i4>
      </vt:variant>
    </vt:vector>
  </HeadingPairs>
  <TitlesOfParts>
    <vt:vector size="51" baseType="lpstr">
      <vt:lpstr>__fkGroteskNeue_a82850</vt:lpstr>
      <vt:lpstr>Arial</vt:lpstr>
      <vt:lpstr>Calibri</vt:lpstr>
      <vt:lpstr>Cambria Math</vt:lpstr>
      <vt:lpstr>Century Gothic</vt:lpstr>
      <vt:lpstr>Courier New</vt:lpstr>
      <vt:lpstr>Wingdings</vt:lpstr>
      <vt:lpstr>Wingdings 3</vt:lpstr>
      <vt:lpstr>Wisp</vt:lpstr>
      <vt:lpstr>TOPIC 4 GRAPH</vt:lpstr>
      <vt:lpstr>PowerPoint Presentation</vt:lpstr>
      <vt:lpstr>Graf Definition</vt:lpstr>
      <vt:lpstr>Definisi graf</vt:lpstr>
      <vt:lpstr>GRAPH TERMINOLOGY</vt:lpstr>
      <vt:lpstr>ISTILAH DI DALAM GRAF</vt:lpstr>
      <vt:lpstr>The Concept of Degree</vt:lpstr>
      <vt:lpstr>EXAMPLE 1</vt:lpstr>
      <vt:lpstr>The Properties of Graph  (Sifat atau ciri-ciri graf)</vt:lpstr>
      <vt:lpstr>SIMPLE GRAPH – GRAF MUDAH</vt:lpstr>
      <vt:lpstr>DIRECTED GRAPH (DIGRAPH) GRAF TERARAH</vt:lpstr>
      <vt:lpstr>WEIGHTED GRAPH GRAF BERPEMBERAT</vt:lpstr>
      <vt:lpstr>CONNECTED GRAPH GRAF BERSAMBUNG</vt:lpstr>
      <vt:lpstr>DISCONNECTED GRAPH</vt:lpstr>
      <vt:lpstr>EXERCISE1</vt:lpstr>
      <vt:lpstr>Different Types of Simple Graphs (Jenis-jenis graf mudah)</vt:lpstr>
      <vt:lpstr>DISCRETE GRAPH GRAF DISKRET</vt:lpstr>
      <vt:lpstr>COMPLETE GRAPH</vt:lpstr>
      <vt:lpstr>EXAMPLE OF COMPLETE GRAPH, K6</vt:lpstr>
      <vt:lpstr>LINEAR GRAPH</vt:lpstr>
      <vt:lpstr>BIPARTITE GRAPH</vt:lpstr>
      <vt:lpstr>EXAMPLE OF COMPLETE BIPARTITE GRAPH, K3,4</vt:lpstr>
      <vt:lpstr>EXERCISE 2</vt:lpstr>
      <vt:lpstr>PATH AND CYCLE (CIRCUIT)</vt:lpstr>
      <vt:lpstr>PLANAR GRAPH</vt:lpstr>
      <vt:lpstr>EXAMPLE 1</vt:lpstr>
      <vt:lpstr>EXAMPLE 2</vt:lpstr>
      <vt:lpstr>EXAMPLE 3</vt:lpstr>
      <vt:lpstr>EXERCISE 3</vt:lpstr>
      <vt:lpstr>ISOMORPHIC GRAPHS</vt:lpstr>
      <vt:lpstr>EXAMPLE 1</vt:lpstr>
      <vt:lpstr>EXAMPLE 2</vt:lpstr>
      <vt:lpstr>EXAMPLE 3</vt:lpstr>
      <vt:lpstr>Example 3</vt:lpstr>
      <vt:lpstr>EXAMPLE 4</vt:lpstr>
      <vt:lpstr>Example 4</vt:lpstr>
      <vt:lpstr>EXERCISE 4</vt:lpstr>
      <vt:lpstr>EULER PATH</vt:lpstr>
      <vt:lpstr>EULER CIRCUIT</vt:lpstr>
      <vt:lpstr>HAMILTON PATH AND HAMILTON CIRCUIT</vt:lpstr>
      <vt:lpstr>EXERCISE 5</vt:lpstr>
      <vt:lpstr>EXERCISE 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CHIANG YOKE YEN</dc:creator>
  <cp:lastModifiedBy>MOHE2</cp:lastModifiedBy>
  <cp:revision>57</cp:revision>
  <dcterms:created xsi:type="dcterms:W3CDTF">2016-08-16T03:18:47Z</dcterms:created>
  <dcterms:modified xsi:type="dcterms:W3CDTF">2024-04-16T04:36:22Z</dcterms:modified>
</cp:coreProperties>
</file>