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62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embeddedFontLst>
    <p:embeddedFont>
      <p:font typeface="EB Garamond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ziOSDNhUidPV9Pk7vkQb/sKGN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EB Garamond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body" idx="1"/>
          </p:nvPr>
        </p:nvSpPr>
        <p:spPr>
          <a:xfrm rot="5400000">
            <a:off x="4096847" y="-1079990"/>
            <a:ext cx="399830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 rot="5400000">
            <a:off x="7331869" y="2155031"/>
            <a:ext cx="5414963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body" idx="1"/>
          </p:nvPr>
        </p:nvSpPr>
        <p:spPr>
          <a:xfrm rot="5400000">
            <a:off x="1997869" y="-397669"/>
            <a:ext cx="5414963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  <a:defRPr/>
            </a:lvl1pPr>
            <a:lvl2pPr marL="914400" lvl="1" indent="-3505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Noto Sans Symbols"/>
              <a:buChar char="▪"/>
              <a:defRPr/>
            </a:lvl2pPr>
            <a:lvl3pPr marL="1371600" lvl="2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Font typeface="Noto Sans Symbols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EB Garamond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EB Garamond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838200" y="2057399"/>
            <a:ext cx="5181600" cy="411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6172200" y="2057399"/>
            <a:ext cx="5181600" cy="411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2"/>
          </p:nvPr>
        </p:nvSpPr>
        <p:spPr>
          <a:xfrm>
            <a:off x="839788" y="2743199"/>
            <a:ext cx="5157787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3"/>
          </p:nvPr>
        </p:nvSpPr>
        <p:spPr>
          <a:xfrm>
            <a:off x="6172200" y="1828800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4"/>
          </p:nvPr>
        </p:nvSpPr>
        <p:spPr>
          <a:xfrm>
            <a:off x="6172200" y="2743199"/>
            <a:ext cx="5183188" cy="344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1pPr>
            <a:lvl2pPr marL="914400" lvl="1" indent="-3200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EB Garamon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5183188" y="685801"/>
            <a:ext cx="617220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60"/>
              <a:buChar char="▪"/>
              <a:defRPr sz="3200"/>
            </a:lvl1pPr>
            <a:lvl2pPr marL="914400" lvl="1" indent="-37084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240"/>
              <a:buChar char="▪"/>
              <a:defRPr sz="2800"/>
            </a:lvl2pPr>
            <a:lvl3pPr marL="1371600" lvl="2" indent="-350519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920"/>
              <a:buChar char="▪"/>
              <a:defRPr sz="2400"/>
            </a:lvl3pPr>
            <a:lvl4pPr marL="1828800" lvl="3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2000"/>
            </a:lvl4pPr>
            <a:lvl5pPr marL="2286000" lvl="4" indent="-3302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body" idx="2"/>
          </p:nvPr>
        </p:nvSpPr>
        <p:spPr>
          <a:xfrm>
            <a:off x="839788" y="2209800"/>
            <a:ext cx="3932237" cy="365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EB Garamon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>
            <a:spLocks noGrp="1"/>
          </p:cNvSpPr>
          <p:nvPr>
            <p:ph type="pic" idx="2"/>
          </p:nvPr>
        </p:nvSpPr>
        <p:spPr>
          <a:xfrm>
            <a:off x="5183188" y="685801"/>
            <a:ext cx="6172200" cy="517525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1"/>
          <p:cNvSpPr txBox="1">
            <a:spLocks noGrp="1"/>
          </p:cNvSpPr>
          <p:nvPr>
            <p:ph type="body" idx="1"/>
          </p:nvPr>
        </p:nvSpPr>
        <p:spPr>
          <a:xfrm>
            <a:off x="839788" y="2209800"/>
            <a:ext cx="3932237" cy="365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>
            <a:gsLst>
              <a:gs pos="0">
                <a:srgbClr val="4D4EE6">
                  <a:alpha val="40000"/>
                </a:srgbClr>
              </a:gs>
              <a:gs pos="100000">
                <a:srgbClr val="F900A0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2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  <a:defRPr sz="5200" b="0" i="0" u="none" strike="noStrike" cap="none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E4D9F9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5051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2003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20039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E4D9F9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dt" idx="10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ftr" idx="11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ldNum" idx="12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rgbClr val="4D4EE6">
                  <a:alpha val="60000"/>
                </a:srgbClr>
              </a:gs>
              <a:gs pos="100000">
                <a:srgbClr val="F900A0">
                  <a:alpha val="6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lt2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" name="Google Shape;88;p1"/>
          <p:cNvSpPr/>
          <p:nvPr/>
        </p:nvSpPr>
        <p:spPr>
          <a:xfrm rot="-54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rgbClr val="FFCAEC">
                  <a:alpha val="40000"/>
                </a:srgbClr>
              </a:gs>
              <a:gs pos="100000">
                <a:srgbClr val="F900A0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" name="Google Shape;89;p1"/>
          <p:cNvSpPr/>
          <p:nvPr/>
        </p:nvSpPr>
        <p:spPr>
          <a:xfrm rot="-54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rgbClr val="F900A0">
                  <a:alpha val="40000"/>
                </a:srgbClr>
              </a:gs>
              <a:gs pos="100000">
                <a:srgbClr val="7162FE">
                  <a:alpha val="2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0" name="Google Shape;90;p1"/>
          <p:cNvSpPr/>
          <p:nvPr/>
        </p:nvSpPr>
        <p:spPr>
          <a:xfrm rot="-54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rgbClr val="F900A0">
                  <a:alpha val="20000"/>
                </a:srgbClr>
              </a:gs>
              <a:gs pos="100000">
                <a:srgbClr val="7162FE">
                  <a:alpha val="4000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 amt="20000"/>
          </a:blip>
          <a:srcRect t="15710" r="-1"/>
          <a:stretch/>
        </p:blipFill>
        <p:spPr>
          <a:xfrm>
            <a:off x="-2" y="10"/>
            <a:ext cx="121889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EB Garamond"/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EB Garamond"/>
              <a:buNone/>
            </a:pPr>
            <a:r>
              <a:rPr lang="en-MY" dirty="0" err="1">
                <a:solidFill>
                  <a:srgbClr val="FFFFFF"/>
                </a:solidFill>
              </a:rPr>
              <a:t>Aksesori</a:t>
            </a:r>
            <a:r>
              <a:rPr lang="en-MY" dirty="0">
                <a:solidFill>
                  <a:srgbClr val="FFFFFF"/>
                </a:solidFill>
              </a:rPr>
              <a:t> &amp; </a:t>
            </a:r>
            <a:r>
              <a:rPr lang="en-MY" dirty="0" err="1">
                <a:solidFill>
                  <a:srgbClr val="FFFFFF"/>
                </a:solidFill>
              </a:rPr>
              <a:t>Hiasan</a:t>
            </a:r>
            <a:r>
              <a:rPr lang="en-MY" dirty="0">
                <a:solidFill>
                  <a:srgbClr val="FFFFFF"/>
                </a:solidFill>
              </a:rPr>
              <a:t> </a:t>
            </a:r>
            <a:r>
              <a:rPr lang="en-MY" dirty="0" err="1">
                <a:solidFill>
                  <a:srgbClr val="FFFFFF"/>
                </a:solidFill>
              </a:rPr>
              <a:t>dalam</a:t>
            </a:r>
            <a:r>
              <a:rPr lang="en-MY" dirty="0">
                <a:solidFill>
                  <a:srgbClr val="FFFFFF"/>
                </a:solidFill>
              </a:rPr>
              <a:t> </a:t>
            </a:r>
            <a:r>
              <a:rPr lang="en-MY" dirty="0" err="1">
                <a:solidFill>
                  <a:srgbClr val="FFFFFF"/>
                </a:solidFill>
              </a:rPr>
              <a:t>Pakaian</a:t>
            </a:r>
            <a:r>
              <a:rPr lang="en-MY" dirty="0">
                <a:solidFill>
                  <a:srgbClr val="FFFFFF"/>
                </a:solidFill>
              </a:rPr>
              <a:t> LELAKI  TRADISIONAL</a:t>
            </a: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EB Garamond"/>
              <a:buNone/>
            </a:pPr>
            <a:endParaRPr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MY" sz="2200" dirty="0">
                <a:solidFill>
                  <a:srgbClr val="FFFFFF"/>
                </a:solidFill>
              </a:rPr>
              <a:t>NUZUL MAIZATUL AFINIE BT MOHAMMAD AYOB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MY" sz="2200" dirty="0">
                <a:solidFill>
                  <a:srgbClr val="FFFFFF"/>
                </a:solidFill>
              </a:rPr>
              <a:t>PENSYARAH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MY" sz="2200" dirty="0">
                <a:solidFill>
                  <a:srgbClr val="FFFFFF"/>
                </a:solidFill>
              </a:rPr>
              <a:t>FESYEN DAN PAKAIAN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MY" sz="2200" dirty="0">
                <a:solidFill>
                  <a:srgbClr val="FFFFFF"/>
                </a:solidFill>
              </a:rPr>
              <a:t>KOLEJ KOMUNITI MANJUNG</a:t>
            </a:r>
            <a:endParaRPr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Gelang tangan &amp; kaki</a:t>
            </a:r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body" idx="1"/>
          </p:nvPr>
        </p:nvSpPr>
        <p:spPr>
          <a:xfrm>
            <a:off x="838201" y="2178657"/>
            <a:ext cx="6616148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Dipakai berpasangan untuk tangan dan kaki.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Gelang kaki lebih besar daripada gelang tangan.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Mempunyai nama tersendiri seperti gelang ular, gelang pintal dsbnya.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Gelang kaki – juga dikenali sebagai keroncong atau gelang gadang.</a:t>
            </a:r>
            <a:endParaRPr/>
          </a:p>
        </p:txBody>
      </p:sp>
      <p:pic>
        <p:nvPicPr>
          <p:cNvPr id="196" name="Google Shape;196;p15"/>
          <p:cNvPicPr preferRelativeResize="0"/>
          <p:nvPr/>
        </p:nvPicPr>
        <p:blipFill rotWithShape="1">
          <a:blip r:embed="rId3">
            <a:alphaModFix/>
          </a:blip>
          <a:srcRect l="66195" t="26232" r="5190" b="45942"/>
          <a:stretch/>
        </p:blipFill>
        <p:spPr>
          <a:xfrm>
            <a:off x="7613168" y="2346741"/>
            <a:ext cx="4578832" cy="2504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body" idx="1"/>
          </p:nvPr>
        </p:nvSpPr>
        <p:spPr>
          <a:xfrm>
            <a:off x="838200" y="4322812"/>
            <a:ext cx="10383078" cy="19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Pontoh – gelang emas besar yang berukir dengan kepala naga di pakai di bahagian lengan sebelah atas (bicep)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Tradisi warisan Jawa-Hindu</a:t>
            </a:r>
            <a:endParaRPr/>
          </a:p>
          <a:p>
            <a:pPr marL="457200" lvl="0" indent="-863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None/>
            </a:pPr>
            <a:endParaRPr/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3">
            <a:alphaModFix/>
          </a:blip>
          <a:srcRect l="6875" t="23188" r="42364" b="16811"/>
          <a:stretch/>
        </p:blipFill>
        <p:spPr>
          <a:xfrm>
            <a:off x="838200" y="0"/>
            <a:ext cx="6188765" cy="41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4">
            <a:alphaModFix/>
          </a:blip>
          <a:srcRect l="60163" t="37839" r="4292" b="24782"/>
          <a:stretch/>
        </p:blipFill>
        <p:spPr>
          <a:xfrm>
            <a:off x="7146234" y="1250046"/>
            <a:ext cx="4843062" cy="2864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Cincin</a:t>
            </a: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Hiasan jari untuk lelaki dan perempuan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Delima antara batu yang digemari</a:t>
            </a:r>
            <a:endParaRPr/>
          </a:p>
        </p:txBody>
      </p:sp>
      <p:pic>
        <p:nvPicPr>
          <p:cNvPr id="211" name="Google Shape;211;p17"/>
          <p:cNvPicPr preferRelativeResize="0"/>
          <p:nvPr/>
        </p:nvPicPr>
        <p:blipFill rotWithShape="1">
          <a:blip r:embed="rId3">
            <a:alphaModFix/>
          </a:blip>
          <a:srcRect l="69457" t="30435" r="7472" b="31159"/>
          <a:stretch/>
        </p:blipFill>
        <p:spPr>
          <a:xfrm rot="10800000" flipH="1">
            <a:off x="7832034" y="3071192"/>
            <a:ext cx="2812775" cy="2633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Talipinggang dan pending</a:t>
            </a:r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681493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Untuk mengemaskan ikatan kain, seluar baju kebaya dan baju kurung.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Bentuk pending – bujur, empat segi dan bulat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Pending ialah perhiasan pada talipinggang. Ada pending jantan dan pending betina. Pending bujur atau bentuk mata yang bergerigi di tepinya ialah pending betina, kalau tidak belekuk – pending jantan.</a:t>
            </a:r>
            <a:endParaRPr/>
          </a:p>
        </p:txBody>
      </p:sp>
      <p:pic>
        <p:nvPicPr>
          <p:cNvPr id="218" name="Google Shape;218;p18"/>
          <p:cNvPicPr preferRelativeResize="0"/>
          <p:nvPr/>
        </p:nvPicPr>
        <p:blipFill rotWithShape="1">
          <a:blip r:embed="rId3">
            <a:alphaModFix/>
          </a:blip>
          <a:srcRect l="65625" t="29260" r="4782" b="33477"/>
          <a:stretch/>
        </p:blipFill>
        <p:spPr>
          <a:xfrm>
            <a:off x="7881730" y="2314713"/>
            <a:ext cx="4214191" cy="298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>
            <a:spLocks noGrp="1"/>
          </p:cNvSpPr>
          <p:nvPr>
            <p:ph type="body" idx="1"/>
          </p:nvPr>
        </p:nvSpPr>
        <p:spPr>
          <a:xfrm>
            <a:off x="758687" y="1323892"/>
            <a:ext cx="6596270" cy="504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Pending diperbuat daripada emas, tembaga atau perak hitam berhias dengan batu permata seperti delima dan zamrud</a:t>
            </a:r>
            <a:endParaRPr sz="24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Lelaki – penutup bengkung, perempuan – penutup kain</a:t>
            </a:r>
            <a:endParaRPr sz="24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Pending besar- pending tunggal</a:t>
            </a:r>
            <a:endParaRPr sz="24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Pending beranak</a:t>
            </a:r>
            <a:endParaRPr sz="24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Menutup pusat dan perut (bahagian yang menjadi sasaran tikaman), penutup aib dan malu, menghalang gangguan jin dan sihir</a:t>
            </a:r>
            <a:endParaRPr sz="2400"/>
          </a:p>
        </p:txBody>
      </p:sp>
      <p:pic>
        <p:nvPicPr>
          <p:cNvPr id="224" name="Google Shape;224;p19"/>
          <p:cNvPicPr preferRelativeResize="0"/>
          <p:nvPr/>
        </p:nvPicPr>
        <p:blipFill rotWithShape="1">
          <a:blip r:embed="rId3">
            <a:alphaModFix/>
          </a:blip>
          <a:srcRect l="64727" t="25652" r="3641" b="38406"/>
          <a:stretch/>
        </p:blipFill>
        <p:spPr>
          <a:xfrm>
            <a:off x="7470914" y="2328285"/>
            <a:ext cx="4691269" cy="2998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Bengkung</a:t>
            </a:r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body" idx="1"/>
          </p:nvPr>
        </p:nvSpPr>
        <p:spPr>
          <a:xfrm>
            <a:off x="341244" y="2178657"/>
            <a:ext cx="6546574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Kain panjang yang digunakan sebagai ikat pinggang bagi mengikat kain sarung (perempuan) atau kain samping (lelaki).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Lebar kain bengkung lelaki selebar tapak tangan dan perempuan lebih kecil sedikit.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Dikatakan bengkung lelaki ini adalah satu lapisan kain kafan yang dilipat dan dipakai sebagai bengkung. Sekiranya pemakai terbunuh dalam peperangan bengkung itu digunakan untuk membalut mayatnya.</a:t>
            </a:r>
            <a:endParaRPr/>
          </a:p>
        </p:txBody>
      </p:sp>
      <p:pic>
        <p:nvPicPr>
          <p:cNvPr id="231" name="Google Shape;2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2862" y="54952"/>
            <a:ext cx="4959625" cy="674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Caping </a:t>
            </a:r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body" idx="1"/>
          </p:nvPr>
        </p:nvSpPr>
        <p:spPr>
          <a:xfrm>
            <a:off x="679172" y="4238763"/>
            <a:ext cx="7008630" cy="185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 sz="2400"/>
              <a:t>Penutup kemaluan kanak-kanak</a:t>
            </a:r>
            <a:endParaRPr sz="24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 sz="2400"/>
              <a:t>Tempurung, tulang, emas</a:t>
            </a:r>
            <a:endParaRPr sz="24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 sz="2400"/>
              <a:t>Diikat dengan benang kasar dan digantung daripada pinggang.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 sz="2400"/>
              <a:t>Bentuk daun sirih</a:t>
            </a:r>
            <a:endParaRPr sz="2400"/>
          </a:p>
        </p:txBody>
      </p:sp>
      <p:pic>
        <p:nvPicPr>
          <p:cNvPr id="238" name="Google Shape;238;p21"/>
          <p:cNvPicPr preferRelativeResize="0"/>
          <p:nvPr/>
        </p:nvPicPr>
        <p:blipFill rotWithShape="1">
          <a:blip r:embed="rId3">
            <a:alphaModFix/>
          </a:blip>
          <a:srcRect l="67582" t="26811" r="8369" b="22463"/>
          <a:stretch/>
        </p:blipFill>
        <p:spPr>
          <a:xfrm>
            <a:off x="4755757" y="496957"/>
            <a:ext cx="2932045" cy="347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 rotWithShape="1">
          <a:blip r:embed="rId4">
            <a:alphaModFix/>
          </a:blip>
          <a:srcRect l="27962" t="33478" r="51821" b="19564"/>
          <a:stretch/>
        </p:blipFill>
        <p:spPr>
          <a:xfrm>
            <a:off x="7687802" y="476526"/>
            <a:ext cx="4504197" cy="588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Aksesori dan Hiasan Pakaian Melayu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Lelaki dan perempuan Melayu kedua-duanya banyak memakai hiasan pakaian.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Bermula dari kepala hingga ke kaki.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Aksesori diperbuat daripada logam berharga seperti emas dan perak dan ditatah dengan batu permata.</a:t>
            </a:r>
            <a:endParaRPr/>
          </a:p>
          <a:p>
            <a:pPr marL="457200" lvl="0" indent="-863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None/>
            </a:pPr>
            <a:endParaRPr/>
          </a:p>
          <a:p>
            <a:pPr marL="457200" lvl="0" indent="-863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None/>
            </a:pPr>
            <a:endParaRPr/>
          </a:p>
          <a:p>
            <a:pPr marL="457200" lvl="0" indent="-86359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Mahkota, cucuk sanggul, sisir</a:t>
            </a:r>
            <a:endParaRPr/>
          </a:p>
        </p:txBody>
      </p:sp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726219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Bahan emas, perak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Mahkota bertatahkan batu permata, bentuk gunungan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Cucuk sanggul goyang dan yang biasa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Pada hari biasa wanita hanya memakai 1 cucuk sanggul tetapi pada hari keramaian atau majlis tertentu wanita akan memakai cucuk sanggul dengan kiraan ganjil 3,5 atau 7.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Sisir yang asal daripada buluh, kayu atau cengkerang kura-kura. Kemudiannya menggunakan logam seperti emas dan perak.</a:t>
            </a:r>
            <a:endParaRPr/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 l="66440" t="29259" r="4864" b="39566"/>
          <a:stretch/>
        </p:blipFill>
        <p:spPr>
          <a:xfrm>
            <a:off x="8547651" y="2006600"/>
            <a:ext cx="3498575" cy="213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Bunga sunting, gendik</a:t>
            </a:r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body" idx="1"/>
          </p:nvPr>
        </p:nvSpPr>
        <p:spPr>
          <a:xfrm>
            <a:off x="838201" y="2178657"/>
            <a:ext cx="7053470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Simbol status keagungan dan kemewahan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Sunting ekor merak, sunting batingkek/gadang (3-7 tingkat)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Sunting tinggi (Melaka/Nyonya)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Pemeles – Cik Siti Wan Kembang, petam (Aceh), gendik (gamelan)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Petam-penutup dahi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Bunga jurai –mayang mengurai, bunga kecil yang wangi seperti cempaka, melur, kenanga)</a:t>
            </a:r>
            <a:endParaRPr/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l="65625" t="31768" r="4293" b="29260"/>
          <a:stretch/>
        </p:blipFill>
        <p:spPr>
          <a:xfrm>
            <a:off x="8209723" y="3958420"/>
            <a:ext cx="3846444" cy="280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 l="66522" t="25071" r="12119" b="38550"/>
          <a:stretch/>
        </p:blipFill>
        <p:spPr>
          <a:xfrm>
            <a:off x="8209723" y="96457"/>
            <a:ext cx="3846444" cy="36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EB Garamond"/>
              <a:buNone/>
            </a:pPr>
            <a:r>
              <a:rPr lang="en-MY"/>
              <a:t>Tengkolok, tanjak, destar, setangan kepala, bulang hulu</a:t>
            </a:r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body" idx="1"/>
          </p:nvPr>
        </p:nvSpPr>
        <p:spPr>
          <a:xfrm>
            <a:off x="278296" y="2734048"/>
            <a:ext cx="4136468" cy="229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Status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Tanjak – tanah yang dipijak</a:t>
            </a:r>
            <a:endParaRPr sz="2000"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Alif, ba, ta = 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MY" sz="2000"/>
              <a:t>Agama + bangsa + tanah air</a:t>
            </a:r>
            <a:endParaRPr/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 l="68071" t="28116" r="3805" b="29260"/>
          <a:stretch/>
        </p:blipFill>
        <p:spPr>
          <a:xfrm>
            <a:off x="7919964" y="1954829"/>
            <a:ext cx="4146139" cy="353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4">
            <a:alphaModFix/>
          </a:blip>
          <a:srcRect l="35462" t="26232" r="36493" b="19262"/>
          <a:stretch/>
        </p:blipFill>
        <p:spPr>
          <a:xfrm>
            <a:off x="4561299" y="1954829"/>
            <a:ext cx="3212129" cy="351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 txBox="1"/>
          <p:nvPr/>
        </p:nvSpPr>
        <p:spPr>
          <a:xfrm>
            <a:off x="4561299" y="5575854"/>
            <a:ext cx="32982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Solek balung Raja, dipakai oleh Sulatan Selangor Ketika majlis keputeraan baginda.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Semutar, songkok, kopiah</a:t>
            </a:r>
            <a:endParaRPr/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 l="65461" t="24203" r="5190" b="37680"/>
          <a:stretch/>
        </p:blipFill>
        <p:spPr>
          <a:xfrm>
            <a:off x="838200" y="1905955"/>
            <a:ext cx="4393096" cy="320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 l="69130" t="23943" r="8124" b="21159"/>
          <a:stretch/>
        </p:blipFill>
        <p:spPr>
          <a:xfrm>
            <a:off x="5499653" y="1905955"/>
            <a:ext cx="2773018" cy="376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5">
            <a:alphaModFix/>
          </a:blip>
          <a:srcRect l="70761" t="25652" r="9837" b="22464"/>
          <a:stretch/>
        </p:blipFill>
        <p:spPr>
          <a:xfrm>
            <a:off x="8610600" y="1908313"/>
            <a:ext cx="2501348" cy="37625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Kerongsang</a:t>
            </a:r>
            <a:endParaRPr/>
          </a:p>
        </p:txBody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838201" y="2178657"/>
            <a:ext cx="5155096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Digunakan untuk mengancing belahan pakaian bagi kaum perempuan.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Kerongsang 1 digunakan untuk menghias tengkolok lelaki.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Noto Sans Symbols"/>
              <a:buChar char="▪"/>
            </a:pPr>
            <a:r>
              <a:rPr lang="en-MY" sz="2400"/>
              <a:t>Kerongsang berantai dan kerongsang ibu dan anak</a:t>
            </a:r>
            <a:endParaRPr sz="2400"/>
          </a:p>
        </p:txBody>
      </p:sp>
      <p:pic>
        <p:nvPicPr>
          <p:cNvPr id="174" name="Google Shape;174;p12"/>
          <p:cNvPicPr preferRelativeResize="0"/>
          <p:nvPr/>
        </p:nvPicPr>
        <p:blipFill rotWithShape="1">
          <a:blip r:embed="rId3">
            <a:alphaModFix/>
          </a:blip>
          <a:srcRect l="67011" t="27391" r="5190" b="33623"/>
          <a:stretch/>
        </p:blipFill>
        <p:spPr>
          <a:xfrm>
            <a:off x="7904590" y="75065"/>
            <a:ext cx="4194947" cy="330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/>
          <p:cNvPicPr preferRelativeResize="0"/>
          <p:nvPr/>
        </p:nvPicPr>
        <p:blipFill rotWithShape="1">
          <a:blip r:embed="rId4">
            <a:alphaModFix/>
          </a:blip>
          <a:srcRect l="67745" t="26811" r="6875" b="37390"/>
          <a:stretch/>
        </p:blipFill>
        <p:spPr>
          <a:xfrm>
            <a:off x="7928415" y="3473726"/>
            <a:ext cx="4171122" cy="330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Butang</a:t>
            </a:r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7003774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Baju cekak musang, baju Riau Pahang, baju Turki dan belahan baju kurung leher bulan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Butang berkaki dan jumlah butang bergantung kepada jenis baju dan pemakai.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40"/>
              <a:buFont typeface="Noto Sans Symbols"/>
              <a:buChar char="▪"/>
            </a:pPr>
            <a:r>
              <a:rPr lang="en-MY"/>
              <a:t>1/3/5/7/9</a:t>
            </a:r>
            <a:endParaRPr/>
          </a:p>
        </p:txBody>
      </p:sp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 l="67092" t="35651" r="8533" b="25363"/>
          <a:stretch/>
        </p:blipFill>
        <p:spPr>
          <a:xfrm>
            <a:off x="8240314" y="1858615"/>
            <a:ext cx="3855607" cy="3468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EB Garamond"/>
              <a:buNone/>
            </a:pPr>
            <a:r>
              <a:rPr lang="en-MY"/>
              <a:t>Dokoh</a:t>
            </a:r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body" idx="1"/>
          </p:nvPr>
        </p:nvSpPr>
        <p:spPr>
          <a:xfrm>
            <a:off x="838200" y="2178657"/>
            <a:ext cx="7470913" cy="399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Perhiasan leher yang dipakai oleh wanita dan lelaki Melayu.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Rantai dan kalung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Kepingan loket yang lebar daripada emas dan permata.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Dokoh lelaki berbentuk bulat sementara dokoh wanita, berbentuk seperti bulan sabit atau daun sukun.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Ada dokoh yang ditambah dengan loket yang bersaiz kecil bertingkat-tingkat untuk menjadi pemberat dan supaya hiasan tersebut terletak elok di atas dada.</a:t>
            </a:r>
            <a:endParaRPr/>
          </a:p>
          <a:p>
            <a: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▪"/>
            </a:pPr>
            <a:r>
              <a:rPr lang="en-MY"/>
              <a:t>Hiasan raja-raja/golongan istana dan raja sehari.</a:t>
            </a:r>
            <a:endParaRPr/>
          </a:p>
        </p:txBody>
      </p:sp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 l="69701" t="27681" r="9021" b="20000"/>
          <a:stretch/>
        </p:blipFill>
        <p:spPr>
          <a:xfrm>
            <a:off x="8716618" y="1078224"/>
            <a:ext cx="3399184" cy="470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rgbClr val="000000"/>
      </a:dk1>
      <a:lt1>
        <a:srgbClr val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Office PowerPoint</Application>
  <PresentationFormat>Widescreen</PresentationFormat>
  <Paragraphs>74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EB Garamond</vt:lpstr>
      <vt:lpstr>Noto Sans Symbols</vt:lpstr>
      <vt:lpstr>Avenir</vt:lpstr>
      <vt:lpstr>LuminousVTI</vt:lpstr>
      <vt:lpstr> Aksesori &amp; Hiasan dalam Pakaian LELAKI  TRADISIONAL </vt:lpstr>
      <vt:lpstr>Aksesori dan Hiasan Pakaian Melayu</vt:lpstr>
      <vt:lpstr>Mahkota, cucuk sanggul, sisir</vt:lpstr>
      <vt:lpstr>Bunga sunting, gendik</vt:lpstr>
      <vt:lpstr>Tengkolok, tanjak, destar, setangan kepala, bulang hulu</vt:lpstr>
      <vt:lpstr>Semutar, songkok, kopiah</vt:lpstr>
      <vt:lpstr>Kerongsang</vt:lpstr>
      <vt:lpstr>Butang</vt:lpstr>
      <vt:lpstr>Dokoh</vt:lpstr>
      <vt:lpstr>Gelang tangan &amp; kaki</vt:lpstr>
      <vt:lpstr>PowerPoint Presentation</vt:lpstr>
      <vt:lpstr>Cincin</vt:lpstr>
      <vt:lpstr>Talipinggang dan pending</vt:lpstr>
      <vt:lpstr>PowerPoint Presentation</vt:lpstr>
      <vt:lpstr>Bengkung</vt:lpstr>
      <vt:lpstr>Caping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Aksesori &amp; Hiasan dalam Pakaian LELAKI  TRADISIONAL </dc:title>
  <dc:creator>ASLIZA BT ARIS (DR.)</dc:creator>
  <cp:lastModifiedBy>NUZULMAIZATUL AFINIE BT MOHAMMAD AYOB</cp:lastModifiedBy>
  <cp:revision>1</cp:revision>
  <dcterms:created xsi:type="dcterms:W3CDTF">2020-12-09T05:44:43Z</dcterms:created>
  <dcterms:modified xsi:type="dcterms:W3CDTF">2024-08-14T06:16:28Z</dcterms:modified>
</cp:coreProperties>
</file>